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71" r:id="rId5"/>
    <p:sldId id="259" r:id="rId6"/>
    <p:sldId id="272" r:id="rId7"/>
    <p:sldId id="273" r:id="rId8"/>
    <p:sldId id="260" r:id="rId9"/>
    <p:sldId id="261" r:id="rId10"/>
    <p:sldId id="274" r:id="rId11"/>
    <p:sldId id="288" r:id="rId12"/>
    <p:sldId id="275" r:id="rId13"/>
    <p:sldId id="277" r:id="rId14"/>
    <p:sldId id="276" r:id="rId15"/>
    <p:sldId id="280" r:id="rId16"/>
    <p:sldId id="279" r:id="rId17"/>
    <p:sldId id="281" r:id="rId18"/>
    <p:sldId id="283" r:id="rId19"/>
    <p:sldId id="282" r:id="rId20"/>
    <p:sldId id="269" r:id="rId21"/>
    <p:sldId id="270" r:id="rId22"/>
    <p:sldId id="286" r:id="rId23"/>
    <p:sldId id="262" r:id="rId24"/>
    <p:sldId id="264" r:id="rId25"/>
    <p:sldId id="285" r:id="rId26"/>
    <p:sldId id="266" r:id="rId27"/>
    <p:sldId id="287" r:id="rId28"/>
    <p:sldId id="26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AB9"/>
    <a:srgbClr val="15102C"/>
    <a:srgbClr val="71758A"/>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CFDB8D-1853-1F6B-F869-E8E9278B9533}" v="6" dt="2025-05-26T04:11:37.3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C2544A3-15A8-6276-0EF4-834C72E5CD0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111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25/05/2025</a:t>
            </a:fld>
            <a:endParaRPr lang="en-GB"/>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25/05/2025</a:t>
            </a:fld>
            <a:endParaRPr lang="en-GB"/>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96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a:solidFill>
                    <a:schemeClr val="bg1"/>
                  </a:solidFill>
                  <a:latin typeface="Helvetica" panose="020B0604020202030204" pitchFamily="34" charset="0"/>
                  <a:cs typeface="Segoe UI" panose="020B0502040204020203" pitchFamily="34" charset="0"/>
                </a:rPr>
                <a:t>www.collaberadigital.com</a:t>
              </a:r>
              <a:endParaRPr lang="en-IN" sz="140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8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7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Placeholder 14">
            <a:extLst>
              <a:ext uri="{FF2B5EF4-FFF2-40B4-BE49-F238E27FC236}">
                <a16:creationId xmlns:a16="http://schemas.microsoft.com/office/drawing/2014/main" id="{2E4B68A4-8690-EBA2-0E25-8D52163C04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2667000" y="-2667000"/>
            <a:ext cx="6858000" cy="12192000"/>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25/05/2025</a:t>
            </a:fld>
            <a:endParaRPr lang="en-GB"/>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8.xml"/><Relationship Id="rId5" Type="http://schemas.openxmlformats.org/officeDocument/2006/relationships/image" Target="../media/image16.sv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50140" y="1995047"/>
            <a:ext cx="10629735" cy="1938992"/>
          </a:xfrm>
          <a:prstGeom prst="rect">
            <a:avLst/>
          </a:prstGeom>
          <a:noFill/>
        </p:spPr>
        <p:txBody>
          <a:bodyPr wrap="square" lIns="91440" tIns="45720" rIns="91440" bIns="45720" anchor="t">
            <a:spAutoFit/>
          </a:bodyPr>
          <a:lstStyle/>
          <a:p>
            <a:pPr algn="ctr"/>
            <a:r>
              <a:rPr lang="en-US" sz="6000" b="1" dirty="0">
                <a:latin typeface="Neue Machina"/>
                <a:ea typeface="Calibri"/>
              </a:rPr>
              <a:t>Capstone Project </a:t>
            </a:r>
            <a:br>
              <a:rPr lang="en-US" sz="6000" b="1">
                <a:latin typeface="Neue Machina"/>
                <a:ea typeface="Calibri"/>
              </a:rPr>
            </a:br>
            <a:r>
              <a:rPr lang="en-US" sz="6000" b="1" dirty="0">
                <a:latin typeface="Neue Machina"/>
                <a:ea typeface="Calibri"/>
              </a:rPr>
              <a:t>   - Contoso Air</a:t>
            </a:r>
            <a:endParaRPr lang="en-GB" sz="6000" b="1" dirty="0">
              <a:latin typeface="Neue Machina" panose="00000500000000000000" pitchFamily="50" charset="0"/>
            </a:endParaRPr>
          </a:p>
        </p:txBody>
      </p:sp>
      <p:pic>
        <p:nvPicPr>
          <p:cNvPr id="3" name="Graphic 2">
            <a:extLst>
              <a:ext uri="{FF2B5EF4-FFF2-40B4-BE49-F238E27FC236}">
                <a16:creationId xmlns:a16="http://schemas.microsoft.com/office/drawing/2014/main" id="{C8FE0234-23EC-7806-340E-632A55BD404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2401383" cy="902227"/>
          </a:xfrm>
          <a:prstGeom prst="rect">
            <a:avLst/>
          </a:prstGeom>
        </p:spPr>
      </p:pic>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8522A-CF1F-77E8-B8E0-00A70959A06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DA1CFDE-3C93-BAA0-7597-E192FB229926}"/>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FC311BD4-F1A5-D9D9-5A65-17250341110D}"/>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C07FC420-CC1C-8B4F-4ECC-508FED7CA01D}"/>
              </a:ext>
            </a:extLst>
          </p:cNvPr>
          <p:cNvPicPr>
            <a:picLocks noChangeAspect="1"/>
          </p:cNvPicPr>
          <p:nvPr/>
        </p:nvPicPr>
        <p:blipFill>
          <a:blip r:embed="rId4"/>
          <a:stretch>
            <a:fillRect/>
          </a:stretch>
        </p:blipFill>
        <p:spPr>
          <a:xfrm>
            <a:off x="235815" y="1522556"/>
            <a:ext cx="5612825" cy="3812887"/>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E418F627-900A-55EC-B8C1-D6D438867F52}"/>
              </a:ext>
            </a:extLst>
          </p:cNvPr>
          <p:cNvPicPr>
            <a:picLocks noChangeAspect="1"/>
          </p:cNvPicPr>
          <p:nvPr/>
        </p:nvPicPr>
        <p:blipFill>
          <a:blip r:embed="rId5"/>
          <a:stretch>
            <a:fillRect/>
          </a:stretch>
        </p:blipFill>
        <p:spPr>
          <a:xfrm>
            <a:off x="6129770" y="1516783"/>
            <a:ext cx="5807363" cy="3836318"/>
          </a:xfrm>
          <a:prstGeom prst="rect">
            <a:avLst/>
          </a:prstGeom>
        </p:spPr>
      </p:pic>
      <p:sp>
        <p:nvSpPr>
          <p:cNvPr id="4" name="TextBox 3">
            <a:extLst>
              <a:ext uri="{FF2B5EF4-FFF2-40B4-BE49-F238E27FC236}">
                <a16:creationId xmlns:a16="http://schemas.microsoft.com/office/drawing/2014/main" id="{DBEFEA21-D827-E6C8-57EE-768978E300B4}"/>
              </a:ext>
            </a:extLst>
          </p:cNvPr>
          <p:cNvSpPr txBox="1"/>
          <p:nvPr/>
        </p:nvSpPr>
        <p:spPr>
          <a:xfrm>
            <a:off x="1214005" y="5519882"/>
            <a:ext cx="31623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Test Suite Creation</a:t>
            </a:r>
          </a:p>
        </p:txBody>
      </p:sp>
      <p:sp>
        <p:nvSpPr>
          <p:cNvPr id="8" name="TextBox 7">
            <a:extLst>
              <a:ext uri="{FF2B5EF4-FFF2-40B4-BE49-F238E27FC236}">
                <a16:creationId xmlns:a16="http://schemas.microsoft.com/office/drawing/2014/main" id="{95487220-9213-BC5C-2AB5-301140806A35}"/>
              </a:ext>
            </a:extLst>
          </p:cNvPr>
          <p:cNvSpPr txBox="1"/>
          <p:nvPr/>
        </p:nvSpPr>
        <p:spPr>
          <a:xfrm>
            <a:off x="7219951" y="5581650"/>
            <a:ext cx="34671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Work Items</a:t>
            </a:r>
          </a:p>
        </p:txBody>
      </p:sp>
    </p:spTree>
    <p:extLst>
      <p:ext uri="{BB962C8B-B14F-4D97-AF65-F5344CB8AC3E}">
        <p14:creationId xmlns:p14="http://schemas.microsoft.com/office/powerpoint/2010/main" val="632064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42BAE-A47D-8715-A5ED-E60D166EEA3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CAA4D7A-6DA7-42FF-00F5-27EBCADE96BC}"/>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2C1D8F61-EEEF-785B-7468-37CAE83290C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2" name="Picture 1" descr="A screenshot of a calendar">
            <a:extLst>
              <a:ext uri="{FF2B5EF4-FFF2-40B4-BE49-F238E27FC236}">
                <a16:creationId xmlns:a16="http://schemas.microsoft.com/office/drawing/2014/main" id="{68B4E773-1ECB-55E0-0797-ECC7E18F0A07}"/>
              </a:ext>
            </a:extLst>
          </p:cNvPr>
          <p:cNvPicPr>
            <a:picLocks noChangeAspect="1"/>
          </p:cNvPicPr>
          <p:nvPr/>
        </p:nvPicPr>
        <p:blipFill>
          <a:blip r:embed="rId4"/>
          <a:stretch>
            <a:fillRect/>
          </a:stretch>
        </p:blipFill>
        <p:spPr>
          <a:xfrm>
            <a:off x="3052906" y="1180399"/>
            <a:ext cx="5612825" cy="4023837"/>
          </a:xfrm>
          <a:prstGeom prst="rect">
            <a:avLst/>
          </a:prstGeom>
        </p:spPr>
      </p:pic>
      <p:sp>
        <p:nvSpPr>
          <p:cNvPr id="4" name="TextBox 3">
            <a:extLst>
              <a:ext uri="{FF2B5EF4-FFF2-40B4-BE49-F238E27FC236}">
                <a16:creationId xmlns:a16="http://schemas.microsoft.com/office/drawing/2014/main" id="{2FF210AB-DC57-FE9C-2BBA-67484E55B9B9}"/>
              </a:ext>
            </a:extLst>
          </p:cNvPr>
          <p:cNvSpPr txBox="1"/>
          <p:nvPr/>
        </p:nvSpPr>
        <p:spPr>
          <a:xfrm>
            <a:off x="4516005" y="5427518"/>
            <a:ext cx="31623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Jira sprint Graph</a:t>
            </a:r>
          </a:p>
        </p:txBody>
      </p:sp>
    </p:spTree>
    <p:extLst>
      <p:ext uri="{BB962C8B-B14F-4D97-AF65-F5344CB8AC3E}">
        <p14:creationId xmlns:p14="http://schemas.microsoft.com/office/powerpoint/2010/main" val="790578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9260A-D51B-9C00-59A0-5B242B0E42E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0A430-0F0C-B217-19A2-AC52BD5DFDB9}"/>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B6F14E4D-22C1-A3C1-19F2-B26B43F08AA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7" name="Straight Connector 6">
            <a:extLst>
              <a:ext uri="{FF2B5EF4-FFF2-40B4-BE49-F238E27FC236}">
                <a16:creationId xmlns:a16="http://schemas.microsoft.com/office/drawing/2014/main" id="{4D984437-CDAE-7481-E067-6DA54996B877}"/>
              </a:ext>
            </a:extLst>
          </p:cNvPr>
          <p:cNvCxnSpPr/>
          <p:nvPr/>
        </p:nvCxnSpPr>
        <p:spPr>
          <a:xfrm>
            <a:off x="323850" y="1352550"/>
            <a:ext cx="6305550" cy="0"/>
          </a:xfrm>
          <a:prstGeom prst="line">
            <a:avLst/>
          </a:prstGeom>
          <a:ln>
            <a:solidFill>
              <a:srgbClr val="4472C4"/>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1B2659D9-32AA-2247-1267-9EDB98DC5E10}"/>
              </a:ext>
            </a:extLst>
          </p:cNvPr>
          <p:cNvSpPr txBox="1"/>
          <p:nvPr/>
        </p:nvSpPr>
        <p:spPr>
          <a:xfrm>
            <a:off x="934027" y="894195"/>
            <a:ext cx="3810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Calibri"/>
                <a:cs typeface="Calibri"/>
              </a:rPr>
              <a:t>UAT Testing</a:t>
            </a:r>
          </a:p>
        </p:txBody>
      </p:sp>
      <p:pic>
        <p:nvPicPr>
          <p:cNvPr id="3" name="Picture 2" descr="A screen shot of a computer program">
            <a:extLst>
              <a:ext uri="{FF2B5EF4-FFF2-40B4-BE49-F238E27FC236}">
                <a16:creationId xmlns:a16="http://schemas.microsoft.com/office/drawing/2014/main" id="{707E9E53-04B5-09F0-544A-2D09C473C382}"/>
              </a:ext>
            </a:extLst>
          </p:cNvPr>
          <p:cNvPicPr>
            <a:picLocks noChangeAspect="1"/>
          </p:cNvPicPr>
          <p:nvPr/>
        </p:nvPicPr>
        <p:blipFill>
          <a:blip r:embed="rId4"/>
          <a:stretch>
            <a:fillRect/>
          </a:stretch>
        </p:blipFill>
        <p:spPr>
          <a:xfrm>
            <a:off x="194542" y="1749535"/>
            <a:ext cx="11306462" cy="4779240"/>
          </a:xfrm>
          <a:prstGeom prst="rect">
            <a:avLst/>
          </a:prstGeom>
        </p:spPr>
      </p:pic>
    </p:spTree>
    <p:extLst>
      <p:ext uri="{BB962C8B-B14F-4D97-AF65-F5344CB8AC3E}">
        <p14:creationId xmlns:p14="http://schemas.microsoft.com/office/powerpoint/2010/main" val="1435501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F7B9C-C7C3-3386-39DD-29C07E96096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3232B4C-C12C-6FF4-E6B8-687133CD96D7}"/>
              </a:ext>
            </a:extLst>
          </p:cNvPr>
          <p:cNvSpPr/>
          <p:nvPr/>
        </p:nvSpPr>
        <p:spPr>
          <a:xfrm>
            <a:off x="0" y="0"/>
            <a:ext cx="12192000" cy="6858000"/>
          </a:xfrm>
          <a:prstGeom prst="rect">
            <a:avLst/>
          </a:prstGeom>
          <a:solidFill>
            <a:schemeClr val="bg1"/>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2BF221BA-8A7B-7366-A205-CFEFD27F5D9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7" name="Straight Connector 6">
            <a:extLst>
              <a:ext uri="{FF2B5EF4-FFF2-40B4-BE49-F238E27FC236}">
                <a16:creationId xmlns:a16="http://schemas.microsoft.com/office/drawing/2014/main" id="{10F260B4-4EAF-9C07-8507-A0D65E13F9A5}"/>
              </a:ext>
            </a:extLst>
          </p:cNvPr>
          <p:cNvCxnSpPr/>
          <p:nvPr/>
        </p:nvCxnSpPr>
        <p:spPr>
          <a:xfrm>
            <a:off x="323850" y="1352550"/>
            <a:ext cx="6305550" cy="0"/>
          </a:xfrm>
          <a:prstGeom prst="line">
            <a:avLst/>
          </a:prstGeom>
          <a:ln>
            <a:solidFill>
              <a:srgbClr val="4472C4"/>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F257A2B-F62A-0977-1831-8D5F18E547BC}"/>
              </a:ext>
            </a:extLst>
          </p:cNvPr>
          <p:cNvSpPr txBox="1"/>
          <p:nvPr/>
        </p:nvSpPr>
        <p:spPr>
          <a:xfrm>
            <a:off x="430068" y="887268"/>
            <a:ext cx="3048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Calibri"/>
                <a:cs typeface="Calibri"/>
              </a:rPr>
              <a:t>Automation Testing</a:t>
            </a:r>
          </a:p>
        </p:txBody>
      </p:sp>
      <p:pic>
        <p:nvPicPr>
          <p:cNvPr id="3" name="Picture 2" descr="A screenshot of a computer program&#10;&#10;AI-generated content may be incorrect.">
            <a:extLst>
              <a:ext uri="{FF2B5EF4-FFF2-40B4-BE49-F238E27FC236}">
                <a16:creationId xmlns:a16="http://schemas.microsoft.com/office/drawing/2014/main" id="{1BB5EDC9-B152-3576-DECC-8D5AA3959335}"/>
              </a:ext>
            </a:extLst>
          </p:cNvPr>
          <p:cNvPicPr>
            <a:picLocks noChangeAspect="1"/>
          </p:cNvPicPr>
          <p:nvPr/>
        </p:nvPicPr>
        <p:blipFill>
          <a:blip r:embed="rId4"/>
          <a:stretch>
            <a:fillRect/>
          </a:stretch>
        </p:blipFill>
        <p:spPr>
          <a:xfrm>
            <a:off x="415634" y="1709969"/>
            <a:ext cx="11510820" cy="4973605"/>
          </a:xfrm>
          <a:prstGeom prst="rect">
            <a:avLst/>
          </a:prstGeom>
        </p:spPr>
      </p:pic>
    </p:spTree>
    <p:extLst>
      <p:ext uri="{BB962C8B-B14F-4D97-AF65-F5344CB8AC3E}">
        <p14:creationId xmlns:p14="http://schemas.microsoft.com/office/powerpoint/2010/main" val="579843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C6EF3-C172-AAAF-5954-6515594A7BA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A0A0CE2-758D-B9B4-FEEF-1422A506AF1B}"/>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11D085E8-44DD-48A9-EA13-2A3CD927EC03}"/>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7" name="Straight Connector 6">
            <a:extLst>
              <a:ext uri="{FF2B5EF4-FFF2-40B4-BE49-F238E27FC236}">
                <a16:creationId xmlns:a16="http://schemas.microsoft.com/office/drawing/2014/main" id="{0AEDBBDF-BB98-7C12-1EF5-4F0463348A43}"/>
              </a:ext>
            </a:extLst>
          </p:cNvPr>
          <p:cNvCxnSpPr/>
          <p:nvPr/>
        </p:nvCxnSpPr>
        <p:spPr>
          <a:xfrm>
            <a:off x="323850" y="1352550"/>
            <a:ext cx="6305550" cy="0"/>
          </a:xfrm>
          <a:prstGeom prst="line">
            <a:avLst/>
          </a:prstGeom>
          <a:ln>
            <a:solidFill>
              <a:srgbClr val="4472C4"/>
            </a:solidFill>
          </a:ln>
        </p:spPr>
        <p:style>
          <a:lnRef idx="1">
            <a:schemeClr val="dk1"/>
          </a:lnRef>
          <a:fillRef idx="0">
            <a:schemeClr val="dk1"/>
          </a:fillRef>
          <a:effectRef idx="0">
            <a:schemeClr val="dk1"/>
          </a:effectRef>
          <a:fontRef idx="minor">
            <a:schemeClr val="tx1"/>
          </a:fontRef>
        </p:style>
      </p:cxnSp>
      <p:pic>
        <p:nvPicPr>
          <p:cNvPr id="2" name="Picture 1" descr="A screenshot of a computer&#10;&#10;AI-generated content may be incorrect.">
            <a:extLst>
              <a:ext uri="{FF2B5EF4-FFF2-40B4-BE49-F238E27FC236}">
                <a16:creationId xmlns:a16="http://schemas.microsoft.com/office/drawing/2014/main" id="{4EEAFF7A-8AE5-944B-8112-C7BA14D41442}"/>
              </a:ext>
            </a:extLst>
          </p:cNvPr>
          <p:cNvPicPr>
            <a:picLocks noChangeAspect="1"/>
          </p:cNvPicPr>
          <p:nvPr/>
        </p:nvPicPr>
        <p:blipFill>
          <a:blip r:embed="rId4"/>
          <a:stretch>
            <a:fillRect/>
          </a:stretch>
        </p:blipFill>
        <p:spPr>
          <a:xfrm>
            <a:off x="762000" y="1708727"/>
            <a:ext cx="9755910" cy="4733636"/>
          </a:xfrm>
          <a:prstGeom prst="rect">
            <a:avLst/>
          </a:prstGeom>
        </p:spPr>
      </p:pic>
      <p:sp>
        <p:nvSpPr>
          <p:cNvPr id="3" name="TextBox 2">
            <a:extLst>
              <a:ext uri="{FF2B5EF4-FFF2-40B4-BE49-F238E27FC236}">
                <a16:creationId xmlns:a16="http://schemas.microsoft.com/office/drawing/2014/main" id="{F5F1CC68-E724-8506-80BA-F740E2F86604}"/>
              </a:ext>
            </a:extLst>
          </p:cNvPr>
          <p:cNvSpPr txBox="1"/>
          <p:nvPr/>
        </p:nvSpPr>
        <p:spPr>
          <a:xfrm>
            <a:off x="574964" y="891886"/>
            <a:ext cx="41338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Calibri"/>
                <a:cs typeface="Calibri"/>
              </a:rPr>
              <a:t>Performance Testing</a:t>
            </a:r>
          </a:p>
        </p:txBody>
      </p:sp>
    </p:spTree>
    <p:extLst>
      <p:ext uri="{BB962C8B-B14F-4D97-AF65-F5344CB8AC3E}">
        <p14:creationId xmlns:p14="http://schemas.microsoft.com/office/powerpoint/2010/main" val="1752715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9AB40-6585-55E1-FEFA-EEE0BBC0E5D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A56E2EE-03B8-BDCE-8AE5-E3507F9E0BF2}"/>
              </a:ext>
            </a:extLst>
          </p:cNvPr>
          <p:cNvSpPr/>
          <p:nvPr/>
        </p:nvSpPr>
        <p:spPr>
          <a:xfrm>
            <a:off x="11545"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8B22C24A-E76A-3CC9-B880-93C0BB18233B}"/>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2" name="Picture 1" descr="A screenshot of a computer screen&#10;&#10;AI-generated content may be incorrect.">
            <a:extLst>
              <a:ext uri="{FF2B5EF4-FFF2-40B4-BE49-F238E27FC236}">
                <a16:creationId xmlns:a16="http://schemas.microsoft.com/office/drawing/2014/main" id="{9226D2BA-36C8-43AA-A183-0C50C7B7ED93}"/>
              </a:ext>
            </a:extLst>
          </p:cNvPr>
          <p:cNvPicPr>
            <a:picLocks noChangeAspect="1"/>
          </p:cNvPicPr>
          <p:nvPr/>
        </p:nvPicPr>
        <p:blipFill>
          <a:blip r:embed="rId4"/>
          <a:stretch>
            <a:fillRect/>
          </a:stretch>
        </p:blipFill>
        <p:spPr>
          <a:xfrm>
            <a:off x="115454" y="1477816"/>
            <a:ext cx="5876638" cy="3902365"/>
          </a:xfrm>
          <a:prstGeom prst="rect">
            <a:avLst/>
          </a:prstGeom>
        </p:spPr>
      </p:pic>
      <p:pic>
        <p:nvPicPr>
          <p:cNvPr id="3" name="Picture 2" descr="A screenshot of a computer error&#10;&#10;AI-generated content may be incorrect.">
            <a:extLst>
              <a:ext uri="{FF2B5EF4-FFF2-40B4-BE49-F238E27FC236}">
                <a16:creationId xmlns:a16="http://schemas.microsoft.com/office/drawing/2014/main" id="{B3C7CB86-306F-B01E-4CB8-02CE8181E449}"/>
              </a:ext>
            </a:extLst>
          </p:cNvPr>
          <p:cNvPicPr>
            <a:picLocks noChangeAspect="1"/>
          </p:cNvPicPr>
          <p:nvPr/>
        </p:nvPicPr>
        <p:blipFill>
          <a:blip r:embed="rId5"/>
          <a:stretch>
            <a:fillRect/>
          </a:stretch>
        </p:blipFill>
        <p:spPr>
          <a:xfrm>
            <a:off x="6223000" y="1477817"/>
            <a:ext cx="5795818" cy="3913911"/>
          </a:xfrm>
          <a:prstGeom prst="rect">
            <a:avLst/>
          </a:prstGeom>
        </p:spPr>
      </p:pic>
      <p:sp>
        <p:nvSpPr>
          <p:cNvPr id="8" name="TextBox 7">
            <a:extLst>
              <a:ext uri="{FF2B5EF4-FFF2-40B4-BE49-F238E27FC236}">
                <a16:creationId xmlns:a16="http://schemas.microsoft.com/office/drawing/2014/main" id="{9BAF26FB-6AFF-AE2E-BB04-412B96EA2260}"/>
              </a:ext>
            </a:extLst>
          </p:cNvPr>
          <p:cNvSpPr txBox="1"/>
          <p:nvPr/>
        </p:nvSpPr>
        <p:spPr>
          <a:xfrm>
            <a:off x="1487055" y="5757718"/>
            <a:ext cx="94822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These are the test reports that are generated using command prompt for performance testing</a:t>
            </a:r>
          </a:p>
        </p:txBody>
      </p:sp>
    </p:spTree>
    <p:extLst>
      <p:ext uri="{BB962C8B-B14F-4D97-AF65-F5344CB8AC3E}">
        <p14:creationId xmlns:p14="http://schemas.microsoft.com/office/powerpoint/2010/main" val="1386871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E3D8E-5942-B888-46F2-C012BE873DC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15099B8-6625-7FF6-D215-F5E1085F35BC}"/>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C8F10A7E-99D2-C65F-BC5B-6757EB16D637}"/>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7" name="Straight Connector 6">
            <a:extLst>
              <a:ext uri="{FF2B5EF4-FFF2-40B4-BE49-F238E27FC236}">
                <a16:creationId xmlns:a16="http://schemas.microsoft.com/office/drawing/2014/main" id="{3C087927-9420-B4B6-A7DC-0872CA7E4E8E}"/>
              </a:ext>
            </a:extLst>
          </p:cNvPr>
          <p:cNvCxnSpPr/>
          <p:nvPr/>
        </p:nvCxnSpPr>
        <p:spPr>
          <a:xfrm>
            <a:off x="323850" y="1352550"/>
            <a:ext cx="6305550" cy="0"/>
          </a:xfrm>
          <a:prstGeom prst="line">
            <a:avLst/>
          </a:prstGeom>
          <a:ln>
            <a:solidFill>
              <a:schemeClr val="accent1">
                <a:lumMod val="50000"/>
              </a:schemeClr>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7AA4FF93-A895-3824-B157-6BBDECE3A474}"/>
              </a:ext>
            </a:extLst>
          </p:cNvPr>
          <p:cNvSpPr txBox="1"/>
          <p:nvPr/>
        </p:nvSpPr>
        <p:spPr>
          <a:xfrm>
            <a:off x="479714" y="904009"/>
            <a:ext cx="56197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Calibri"/>
                <a:cs typeface="Calibri"/>
              </a:rPr>
              <a:t>API Testing</a:t>
            </a:r>
          </a:p>
        </p:txBody>
      </p:sp>
      <p:pic>
        <p:nvPicPr>
          <p:cNvPr id="3" name="Picture 2">
            <a:extLst>
              <a:ext uri="{FF2B5EF4-FFF2-40B4-BE49-F238E27FC236}">
                <a16:creationId xmlns:a16="http://schemas.microsoft.com/office/drawing/2014/main" id="{79419255-50C2-F49D-27AF-CB13D49E34BC}"/>
              </a:ext>
            </a:extLst>
          </p:cNvPr>
          <p:cNvPicPr>
            <a:picLocks noChangeAspect="1"/>
          </p:cNvPicPr>
          <p:nvPr/>
        </p:nvPicPr>
        <p:blipFill>
          <a:blip r:embed="rId4"/>
          <a:stretch>
            <a:fillRect/>
          </a:stretch>
        </p:blipFill>
        <p:spPr>
          <a:xfrm>
            <a:off x="484910" y="1721663"/>
            <a:ext cx="10852726" cy="4673129"/>
          </a:xfrm>
          <a:prstGeom prst="rect">
            <a:avLst/>
          </a:prstGeom>
        </p:spPr>
      </p:pic>
    </p:spTree>
    <p:extLst>
      <p:ext uri="{BB962C8B-B14F-4D97-AF65-F5344CB8AC3E}">
        <p14:creationId xmlns:p14="http://schemas.microsoft.com/office/powerpoint/2010/main" val="2796860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F2635-6393-F7F1-9D83-B7EC85BF42D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EDCE851-73D9-C947-1CC1-B908F982F3B1}"/>
              </a:ext>
            </a:extLst>
          </p:cNvPr>
          <p:cNvSpPr/>
          <p:nvPr/>
        </p:nvSpPr>
        <p:spPr>
          <a:xfrm>
            <a:off x="11545"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8E445F03-FD52-3F1C-4222-AAD462AB687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FF5A8ACB-082B-B29E-1375-0274A30BCA87}"/>
              </a:ext>
            </a:extLst>
          </p:cNvPr>
          <p:cNvPicPr>
            <a:picLocks noChangeAspect="1"/>
          </p:cNvPicPr>
          <p:nvPr/>
        </p:nvPicPr>
        <p:blipFill>
          <a:blip r:embed="rId4"/>
          <a:stretch>
            <a:fillRect/>
          </a:stretch>
        </p:blipFill>
        <p:spPr>
          <a:xfrm>
            <a:off x="554182" y="1290638"/>
            <a:ext cx="10783454" cy="5096452"/>
          </a:xfrm>
          <a:prstGeom prst="rect">
            <a:avLst/>
          </a:prstGeom>
        </p:spPr>
      </p:pic>
      <p:sp>
        <p:nvSpPr>
          <p:cNvPr id="3" name="TextBox 2">
            <a:extLst>
              <a:ext uri="{FF2B5EF4-FFF2-40B4-BE49-F238E27FC236}">
                <a16:creationId xmlns:a16="http://schemas.microsoft.com/office/drawing/2014/main" id="{1C4D784D-F6C2-B053-37FD-34DD798E529D}"/>
              </a:ext>
            </a:extLst>
          </p:cNvPr>
          <p:cNvSpPr txBox="1"/>
          <p:nvPr/>
        </p:nvSpPr>
        <p:spPr>
          <a:xfrm>
            <a:off x="7297306" y="710045"/>
            <a:ext cx="40386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Calibri"/>
                <a:cs typeface="Calibri"/>
              </a:rPr>
              <a:t>API</a:t>
            </a:r>
            <a:r>
              <a:rPr lang="en-US" sz="2000">
                <a:solidFill>
                  <a:schemeClr val="bg1"/>
                </a:solidFill>
                <a:ea typeface="Calibri"/>
                <a:cs typeface="Calibri"/>
              </a:rPr>
              <a:t> Testing</a:t>
            </a:r>
          </a:p>
        </p:txBody>
      </p:sp>
    </p:spTree>
    <p:extLst>
      <p:ext uri="{BB962C8B-B14F-4D97-AF65-F5344CB8AC3E}">
        <p14:creationId xmlns:p14="http://schemas.microsoft.com/office/powerpoint/2010/main" val="616835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E941F-DFD9-5369-B354-5CDB269126E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B080248-9FE9-F897-A0D0-2B8DBD8B824A}"/>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BB434E9B-152B-CF16-6BEF-99F51A005297}"/>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7" name="Straight Connector 6">
            <a:extLst>
              <a:ext uri="{FF2B5EF4-FFF2-40B4-BE49-F238E27FC236}">
                <a16:creationId xmlns:a16="http://schemas.microsoft.com/office/drawing/2014/main" id="{2160D555-5E9E-353E-7375-2DB7C1CB25BE}"/>
              </a:ext>
            </a:extLst>
          </p:cNvPr>
          <p:cNvCxnSpPr/>
          <p:nvPr/>
        </p:nvCxnSpPr>
        <p:spPr>
          <a:xfrm>
            <a:off x="323850" y="1352550"/>
            <a:ext cx="6305550" cy="0"/>
          </a:xfrm>
          <a:prstGeom prst="line">
            <a:avLst/>
          </a:prstGeom>
          <a:ln>
            <a:solidFill>
              <a:schemeClr val="accent1">
                <a:lumMod val="50000"/>
              </a:schemeClr>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1F8A897C-6253-F21E-E998-BF21158BC9A8}"/>
              </a:ext>
            </a:extLst>
          </p:cNvPr>
          <p:cNvSpPr txBox="1"/>
          <p:nvPr/>
        </p:nvSpPr>
        <p:spPr>
          <a:xfrm>
            <a:off x="620568" y="895350"/>
            <a:ext cx="48577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Calibri"/>
                <a:cs typeface="Calibri"/>
              </a:rPr>
              <a:t>Security Testing</a:t>
            </a:r>
          </a:p>
        </p:txBody>
      </p:sp>
      <p:pic>
        <p:nvPicPr>
          <p:cNvPr id="3" name="Picture 2" descr="A screenshot of a computer&#10;&#10;AI-generated content may be incorrect.">
            <a:extLst>
              <a:ext uri="{FF2B5EF4-FFF2-40B4-BE49-F238E27FC236}">
                <a16:creationId xmlns:a16="http://schemas.microsoft.com/office/drawing/2014/main" id="{24CFC9E4-53CA-9680-85CC-A8DDB7EB7A04}"/>
              </a:ext>
            </a:extLst>
          </p:cNvPr>
          <p:cNvPicPr>
            <a:picLocks noChangeAspect="1"/>
          </p:cNvPicPr>
          <p:nvPr/>
        </p:nvPicPr>
        <p:blipFill>
          <a:blip r:embed="rId4"/>
          <a:stretch>
            <a:fillRect/>
          </a:stretch>
        </p:blipFill>
        <p:spPr>
          <a:xfrm>
            <a:off x="611910" y="1570182"/>
            <a:ext cx="10991272" cy="4999182"/>
          </a:xfrm>
          <a:prstGeom prst="rect">
            <a:avLst/>
          </a:prstGeom>
        </p:spPr>
      </p:pic>
    </p:spTree>
    <p:extLst>
      <p:ext uri="{BB962C8B-B14F-4D97-AF65-F5344CB8AC3E}">
        <p14:creationId xmlns:p14="http://schemas.microsoft.com/office/powerpoint/2010/main" val="1405365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B9FE2-49FC-ACAA-F9BF-0DC51B078D0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502A6A3-4D07-E935-3514-17BDA9DB5071}"/>
              </a:ext>
            </a:extLst>
          </p:cNvPr>
          <p:cNvSpPr/>
          <p:nvPr/>
        </p:nvSpPr>
        <p:spPr>
          <a:xfrm>
            <a:off x="11546" y="230909"/>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60452A32-EA7C-ABF3-2AF2-663F96FE368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B99DB24F-02D8-85CA-01AF-13DE98F7908F}"/>
              </a:ext>
            </a:extLst>
          </p:cNvPr>
          <p:cNvPicPr>
            <a:picLocks noChangeAspect="1"/>
          </p:cNvPicPr>
          <p:nvPr/>
        </p:nvPicPr>
        <p:blipFill>
          <a:blip r:embed="rId4"/>
          <a:stretch>
            <a:fillRect/>
          </a:stretch>
        </p:blipFill>
        <p:spPr>
          <a:xfrm>
            <a:off x="554181" y="900545"/>
            <a:ext cx="10979727" cy="5195455"/>
          </a:xfrm>
          <a:prstGeom prst="rect">
            <a:avLst/>
          </a:prstGeom>
        </p:spPr>
      </p:pic>
    </p:spTree>
    <p:extLst>
      <p:ext uri="{BB962C8B-B14F-4D97-AF65-F5344CB8AC3E}">
        <p14:creationId xmlns:p14="http://schemas.microsoft.com/office/powerpoint/2010/main" val="3887632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323850" y="465316"/>
            <a:ext cx="4880597" cy="461665"/>
          </a:xfrm>
          <a:prstGeom prst="rect">
            <a:avLst/>
          </a:prstGeom>
          <a:noFill/>
        </p:spPr>
        <p:txBody>
          <a:bodyPr wrap="square">
            <a:spAutoFit/>
          </a:bodyPr>
          <a:lstStyle/>
          <a:p>
            <a:r>
              <a:rPr lang="en-IN" sz="2400" b="1">
                <a:effectLst/>
                <a:latin typeface="Neue Machina" panose="00000500000000000000" pitchFamily="50" charset="0"/>
                <a:ea typeface="Calibri" panose="020F0502020204030204" pitchFamily="34" charset="0"/>
              </a:rPr>
              <a:t>Personal BACKGROUND</a:t>
            </a:r>
            <a:endParaRPr lang="en-GB" sz="2400" b="1">
              <a:latin typeface="Neue Machina" panose="00000500000000000000" pitchFamily="50" charset="0"/>
            </a:endParaRPr>
          </a:p>
        </p:txBody>
      </p:sp>
      <p:sp>
        <p:nvSpPr>
          <p:cNvPr id="3" name="TextBox 2">
            <a:extLst>
              <a:ext uri="{FF2B5EF4-FFF2-40B4-BE49-F238E27FC236}">
                <a16:creationId xmlns:a16="http://schemas.microsoft.com/office/drawing/2014/main" id="{DC974569-3E72-209E-3294-60EB4C694B43}"/>
              </a:ext>
            </a:extLst>
          </p:cNvPr>
          <p:cNvSpPr txBox="1"/>
          <p:nvPr/>
        </p:nvSpPr>
        <p:spPr>
          <a:xfrm>
            <a:off x="323850" y="940013"/>
            <a:ext cx="7865692" cy="369332"/>
          </a:xfrm>
          <a:prstGeom prst="rect">
            <a:avLst/>
          </a:prstGeom>
          <a:noFill/>
        </p:spPr>
        <p:txBody>
          <a:bodyPr wrap="square">
            <a:spAutoFit/>
          </a:bodyPr>
          <a:lstStyle/>
          <a:p>
            <a:r>
              <a:rPr lang="en-IN" sz="1800">
                <a:effectLst/>
                <a:latin typeface="Neue Machina" panose="00000500000000000000" pitchFamily="50" charset="0"/>
                <a:ea typeface="Calibri" panose="020F0502020204030204" pitchFamily="34" charset="0"/>
              </a:rPr>
              <a:t>(Name, Past Experience, Qualification, Career Summary)</a:t>
            </a:r>
            <a:endParaRPr lang="en-GB">
              <a:latin typeface="Neue Machina" panose="00000500000000000000" pitchFamily="50"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336099" y="1728049"/>
            <a:ext cx="5457717" cy="369332"/>
          </a:xfrm>
          <a:prstGeom prst="rect">
            <a:avLst/>
          </a:prstGeom>
          <a:noFill/>
        </p:spPr>
        <p:txBody>
          <a:bodyPr wrap="square" lIns="91440" tIns="45720" rIns="91440" bIns="45720" anchor="t">
            <a:spAutoFit/>
          </a:bodyPr>
          <a:lstStyle/>
          <a:p>
            <a:r>
              <a:rPr lang="en-IN" sz="1800" b="1" dirty="0">
                <a:effectLst/>
                <a:latin typeface="Neue Machina"/>
                <a:ea typeface="Calibri"/>
              </a:rPr>
              <a:t>Name :</a:t>
            </a:r>
            <a:r>
              <a:rPr lang="en-IN" b="1" dirty="0">
                <a:latin typeface="Neue Machina"/>
                <a:ea typeface="Calibri"/>
              </a:rPr>
              <a:t> </a:t>
            </a:r>
            <a:r>
              <a:rPr lang="en-IN" b="1">
                <a:latin typeface="Neue Machina"/>
                <a:ea typeface="Calibri"/>
              </a:rPr>
              <a:t>Vaishnavi Chennapragada</a:t>
            </a:r>
            <a:endParaRPr lang="en-GB" b="1" dirty="0">
              <a:latin typeface="Neue Machina" panose="00000500000000000000" pitchFamily="50" charset="0"/>
            </a:endParaRPr>
          </a:p>
        </p:txBody>
      </p:sp>
      <p:sp>
        <p:nvSpPr>
          <p:cNvPr id="5" name="TextBox 4">
            <a:extLst>
              <a:ext uri="{FF2B5EF4-FFF2-40B4-BE49-F238E27FC236}">
                <a16:creationId xmlns:a16="http://schemas.microsoft.com/office/drawing/2014/main" id="{F86A3C17-90A3-F93F-5D84-D3D378E1ACB2}"/>
              </a:ext>
            </a:extLst>
          </p:cNvPr>
          <p:cNvSpPr txBox="1"/>
          <p:nvPr/>
        </p:nvSpPr>
        <p:spPr>
          <a:xfrm>
            <a:off x="348591" y="2606592"/>
            <a:ext cx="6135725" cy="369332"/>
          </a:xfrm>
          <a:prstGeom prst="rect">
            <a:avLst/>
          </a:prstGeom>
          <a:noFill/>
        </p:spPr>
        <p:txBody>
          <a:bodyPr wrap="square" lIns="91440" tIns="45720" rIns="91440" bIns="45720" anchor="t">
            <a:spAutoFit/>
          </a:bodyPr>
          <a:lstStyle/>
          <a:p>
            <a:r>
              <a:rPr lang="en-IN" sz="1800" b="1">
                <a:effectLst/>
                <a:latin typeface="Neue Machina"/>
                <a:ea typeface="Calibri"/>
              </a:rPr>
              <a:t>Past Experience :</a:t>
            </a:r>
            <a:r>
              <a:rPr lang="en-IN" b="1">
                <a:latin typeface="Neue Machina"/>
                <a:ea typeface="Calibri"/>
              </a:rPr>
              <a:t> Fresher</a:t>
            </a:r>
            <a:endParaRPr lang="en-IN" b="1">
              <a:latin typeface="Neue Machina" panose="00000500000000000000" pitchFamily="50" charset="0"/>
              <a:ea typeface="Calibri"/>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361083" y="3435169"/>
            <a:ext cx="6594947" cy="381823"/>
          </a:xfrm>
          <a:prstGeom prst="rect">
            <a:avLst/>
          </a:prstGeom>
          <a:noFill/>
        </p:spPr>
        <p:txBody>
          <a:bodyPr wrap="square" lIns="91440" tIns="45720" rIns="91440" bIns="45720" anchor="t">
            <a:spAutoFit/>
          </a:bodyPr>
          <a:lstStyle/>
          <a:p>
            <a:r>
              <a:rPr lang="en-IN" sz="1800" b="1" dirty="0">
                <a:effectLst/>
                <a:latin typeface="Neue Machina"/>
                <a:ea typeface="Calibri"/>
              </a:rPr>
              <a:t>Qualification :</a:t>
            </a:r>
            <a:r>
              <a:rPr lang="en-IN" b="1" dirty="0">
                <a:latin typeface="Neue Machina"/>
                <a:ea typeface="Calibri"/>
              </a:rPr>
              <a:t> BTech &amp; CSE</a:t>
            </a:r>
            <a:endParaRPr lang="en-GB" b="1" dirty="0">
              <a:latin typeface="Neue Machina" panose="00000500000000000000" pitchFamily="50" charset="0"/>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336101" y="3913974"/>
            <a:ext cx="6885232" cy="2308324"/>
          </a:xfrm>
          <a:prstGeom prst="rect">
            <a:avLst/>
          </a:prstGeom>
          <a:noFill/>
        </p:spPr>
        <p:txBody>
          <a:bodyPr wrap="square" lIns="91440" tIns="45720" rIns="91440" bIns="45720" anchor="t">
            <a:spAutoFit/>
          </a:bodyPr>
          <a:lstStyle/>
          <a:p>
            <a:r>
              <a:rPr lang="en-IN" sz="1800" b="1">
                <a:effectLst/>
                <a:latin typeface="Neue Machina"/>
                <a:ea typeface="Calibri"/>
              </a:rPr>
              <a:t>Career Summary :</a:t>
            </a:r>
            <a:r>
              <a:rPr lang="en-IN" b="1">
                <a:latin typeface="Neue Machina"/>
                <a:ea typeface="Calibri"/>
              </a:rPr>
              <a:t> </a:t>
            </a:r>
            <a:r>
              <a:rPr lang="en-IN">
                <a:ea typeface="+mn-lt"/>
                <a:cs typeface="+mn-lt"/>
              </a:rPr>
              <a:t>I am a detail-oriented software tester with training in Java with Selenium and C#. I have hands-on experience in manual testing, API testing using Postman, and performance testing with JMeter. I also have good knowledge of SQL for verifying data in databases. I can write and execute test cases, find bugs, and help improve software quality. I'm always eager to learn new tools and techniques. My goal is to contribute to building reliable and user-friendly software.</a:t>
            </a:r>
            <a:endParaRPr lang="en-GB" b="1">
              <a:latin typeface="Neue Machina" panose="00000500000000000000" pitchFamily="50" charset="0"/>
            </a:endParaRPr>
          </a:p>
        </p:txBody>
      </p:sp>
      <p:grpSp>
        <p:nvGrpSpPr>
          <p:cNvPr id="14" name="Group 13">
            <a:extLst>
              <a:ext uri="{FF2B5EF4-FFF2-40B4-BE49-F238E27FC236}">
                <a16:creationId xmlns:a16="http://schemas.microsoft.com/office/drawing/2014/main" id="{9EBA3E50-760C-4B48-105E-E945156BB4B8}"/>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5E71206E-49DD-6821-C349-BF92F187E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36F6DD2B-5B85-359C-4FBD-B253EDD278C8}"/>
                </a:ext>
              </a:extLst>
            </p:cNvPr>
            <p:cNvSpPr/>
            <p:nvPr/>
          </p:nvSpPr>
          <p:spPr>
            <a:xfrm>
              <a:off x="10248188" y="6547414"/>
              <a:ext cx="1613629" cy="257021"/>
            </a:xfrm>
            <a:prstGeom prst="rect">
              <a:avLst/>
            </a:prstGeom>
          </p:spPr>
          <p:txBody>
            <a:bodyPr wrap="none">
              <a:spAutoFit/>
            </a:bodyPr>
            <a:lstStyle/>
            <a:p>
              <a:r>
                <a:rPr lang="en-GB" sz="1400">
                  <a:solidFill>
                    <a:schemeClr val="bg1"/>
                  </a:solidFill>
                  <a:latin typeface="Helvetica" panose="020B0604020202030204" pitchFamily="34" charset="0"/>
                  <a:cs typeface="Segoe UI" panose="020B0502040204020203" pitchFamily="34" charset="0"/>
                </a:rPr>
                <a:t>www.collaberadigital.com</a:t>
              </a:r>
              <a:endParaRPr lang="en-IN" sz="140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DC448513-01ED-D953-1310-6C67CD532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12" name="Graphic 11">
            <a:extLst>
              <a:ext uri="{FF2B5EF4-FFF2-40B4-BE49-F238E27FC236}">
                <a16:creationId xmlns:a16="http://schemas.microsoft.com/office/drawing/2014/main" id="{2E060AA3-7941-8126-2364-D4ADA04CFDA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90623" y="0"/>
            <a:ext cx="2401377" cy="902226"/>
          </a:xfrm>
          <a:prstGeom prst="rect">
            <a:avLst/>
          </a:prstGeom>
        </p:spPr>
      </p:pic>
      <p:cxnSp>
        <p:nvCxnSpPr>
          <p:cNvPr id="20" name="Straight Connector 19">
            <a:extLst>
              <a:ext uri="{FF2B5EF4-FFF2-40B4-BE49-F238E27FC236}">
                <a16:creationId xmlns:a16="http://schemas.microsoft.com/office/drawing/2014/main" id="{927653B8-8986-53CB-65C9-A4869AC3732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389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1DE55D0-5426-03C8-6785-3FDD8DF7026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14" name="Straight Connector 13">
            <a:extLst>
              <a:ext uri="{FF2B5EF4-FFF2-40B4-BE49-F238E27FC236}">
                <a16:creationId xmlns:a16="http://schemas.microsoft.com/office/drawing/2014/main" id="{D3ADE854-0644-F543-CEE1-77FCBDE8E201}"/>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BB071ABD-AFF7-51B8-4313-919E69A661EF}"/>
              </a:ext>
            </a:extLst>
          </p:cNvPr>
          <p:cNvSpPr txBox="1"/>
          <p:nvPr/>
        </p:nvSpPr>
        <p:spPr>
          <a:xfrm>
            <a:off x="800100" y="933450"/>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Calibri"/>
                <a:cs typeface="Calibri"/>
              </a:rPr>
              <a:t>HTML REPORT</a:t>
            </a:r>
          </a:p>
        </p:txBody>
      </p:sp>
      <p:pic>
        <p:nvPicPr>
          <p:cNvPr id="3" name="Picture 2" descr="A screenshot of a computer screen&#10;&#10;AI-generated content may be incorrect.">
            <a:extLst>
              <a:ext uri="{FF2B5EF4-FFF2-40B4-BE49-F238E27FC236}">
                <a16:creationId xmlns:a16="http://schemas.microsoft.com/office/drawing/2014/main" id="{1520C3F2-F73E-CBA0-9BA5-EE4F592002BE}"/>
              </a:ext>
            </a:extLst>
          </p:cNvPr>
          <p:cNvPicPr>
            <a:picLocks noChangeAspect="1"/>
          </p:cNvPicPr>
          <p:nvPr/>
        </p:nvPicPr>
        <p:blipFill>
          <a:blip r:embed="rId4"/>
          <a:stretch>
            <a:fillRect/>
          </a:stretch>
        </p:blipFill>
        <p:spPr>
          <a:xfrm>
            <a:off x="2770908" y="1720272"/>
            <a:ext cx="6650183" cy="3775364"/>
          </a:xfrm>
          <a:prstGeom prst="rect">
            <a:avLst/>
          </a:prstGeom>
        </p:spPr>
      </p:pic>
      <p:sp>
        <p:nvSpPr>
          <p:cNvPr id="4" name="TextBox 3">
            <a:extLst>
              <a:ext uri="{FF2B5EF4-FFF2-40B4-BE49-F238E27FC236}">
                <a16:creationId xmlns:a16="http://schemas.microsoft.com/office/drawing/2014/main" id="{828AA43C-44D4-5A46-A74C-63B8C59F021E}"/>
              </a:ext>
            </a:extLst>
          </p:cNvPr>
          <p:cNvSpPr txBox="1"/>
          <p:nvPr/>
        </p:nvSpPr>
        <p:spPr>
          <a:xfrm>
            <a:off x="4073814" y="5868554"/>
            <a:ext cx="4552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Response Time Percentiles Over Time</a:t>
            </a:r>
            <a:endParaRPr lang="en-US"/>
          </a:p>
        </p:txBody>
      </p:sp>
    </p:spTree>
    <p:extLst>
      <p:ext uri="{BB962C8B-B14F-4D97-AF65-F5344CB8AC3E}">
        <p14:creationId xmlns:p14="http://schemas.microsoft.com/office/powerpoint/2010/main" val="3533707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 screen&#10;&#10;AI-generated content may be incorrect.">
            <a:extLst>
              <a:ext uri="{FF2B5EF4-FFF2-40B4-BE49-F238E27FC236}">
                <a16:creationId xmlns:a16="http://schemas.microsoft.com/office/drawing/2014/main" id="{FE12F763-151A-57CF-18FD-5EE0D2C9BA42}"/>
              </a:ext>
            </a:extLst>
          </p:cNvPr>
          <p:cNvPicPr>
            <a:picLocks noChangeAspect="1"/>
          </p:cNvPicPr>
          <p:nvPr/>
        </p:nvPicPr>
        <p:blipFill>
          <a:blip r:embed="rId2"/>
          <a:stretch>
            <a:fillRect/>
          </a:stretch>
        </p:blipFill>
        <p:spPr>
          <a:xfrm>
            <a:off x="643467" y="1939860"/>
            <a:ext cx="5294716" cy="2978277"/>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10;&#10;AI-generated content may be incorrect.">
            <a:extLst>
              <a:ext uri="{FF2B5EF4-FFF2-40B4-BE49-F238E27FC236}">
                <a16:creationId xmlns:a16="http://schemas.microsoft.com/office/drawing/2014/main" id="{814FC2A1-9C17-ADE4-7F7A-AF81AE356996}"/>
              </a:ext>
            </a:extLst>
          </p:cNvPr>
          <p:cNvPicPr>
            <a:picLocks noChangeAspect="1"/>
          </p:cNvPicPr>
          <p:nvPr/>
        </p:nvPicPr>
        <p:blipFill>
          <a:blip r:embed="rId3"/>
          <a:stretch>
            <a:fillRect/>
          </a:stretch>
        </p:blipFill>
        <p:spPr>
          <a:xfrm>
            <a:off x="6253817" y="1939861"/>
            <a:ext cx="5294715" cy="2978277"/>
          </a:xfrm>
          <a:prstGeom prst="rect">
            <a:avLst/>
          </a:prstGeom>
        </p:spPr>
      </p:pic>
      <p:pic>
        <p:nvPicPr>
          <p:cNvPr id="5" name="Graphic 4">
            <a:extLst>
              <a:ext uri="{FF2B5EF4-FFF2-40B4-BE49-F238E27FC236}">
                <a16:creationId xmlns:a16="http://schemas.microsoft.com/office/drawing/2014/main" id="{1F95691A-9669-792A-06C4-2005F2028AB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2165" y="484909"/>
            <a:ext cx="2401377" cy="902226"/>
          </a:xfrm>
          <a:prstGeom prst="rect">
            <a:avLst/>
          </a:prstGeom>
        </p:spPr>
      </p:pic>
      <p:sp>
        <p:nvSpPr>
          <p:cNvPr id="11" name="TextBox 10">
            <a:extLst>
              <a:ext uri="{FF2B5EF4-FFF2-40B4-BE49-F238E27FC236}">
                <a16:creationId xmlns:a16="http://schemas.microsoft.com/office/drawing/2014/main" id="{D9473940-CBFB-A9C4-ECB9-97B7B16A0D54}"/>
              </a:ext>
            </a:extLst>
          </p:cNvPr>
          <p:cNvSpPr txBox="1"/>
          <p:nvPr/>
        </p:nvSpPr>
        <p:spPr>
          <a:xfrm>
            <a:off x="7493578" y="5345545"/>
            <a:ext cx="42291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Connect Time Over Time</a:t>
            </a:r>
          </a:p>
        </p:txBody>
      </p:sp>
      <p:sp>
        <p:nvSpPr>
          <p:cNvPr id="13" name="TextBox 12">
            <a:extLst>
              <a:ext uri="{FF2B5EF4-FFF2-40B4-BE49-F238E27FC236}">
                <a16:creationId xmlns:a16="http://schemas.microsoft.com/office/drawing/2014/main" id="{20251F9D-ADEE-8D97-2790-2615DFE5ED70}"/>
              </a:ext>
            </a:extLst>
          </p:cNvPr>
          <p:cNvSpPr txBox="1"/>
          <p:nvPr/>
        </p:nvSpPr>
        <p:spPr>
          <a:xfrm>
            <a:off x="2133600" y="5334000"/>
            <a:ext cx="36195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Active Threads Over Time</a:t>
            </a:r>
          </a:p>
        </p:txBody>
      </p:sp>
    </p:spTree>
    <p:extLst>
      <p:ext uri="{BB962C8B-B14F-4D97-AF65-F5344CB8AC3E}">
        <p14:creationId xmlns:p14="http://schemas.microsoft.com/office/powerpoint/2010/main" val="2529310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F9A5E6-969F-41E2-EB04-523E5BC9A1C3}"/>
            </a:ext>
          </a:extLst>
        </p:cNvPr>
        <p:cNvGrpSpPr/>
        <p:nvPr/>
      </p:nvGrpSpPr>
      <p:grpSpPr>
        <a:xfrm>
          <a:off x="0" y="0"/>
          <a:ext cx="0" cy="0"/>
          <a:chOff x="0" y="0"/>
          <a:chExt cx="0" cy="0"/>
        </a:xfrm>
      </p:grpSpPr>
      <p:pic>
        <p:nvPicPr>
          <p:cNvPr id="12" name="Graphic 11">
            <a:extLst>
              <a:ext uri="{FF2B5EF4-FFF2-40B4-BE49-F238E27FC236}">
                <a16:creationId xmlns:a16="http://schemas.microsoft.com/office/drawing/2014/main" id="{77DDA735-BBA4-53F1-0E3B-2AC9FE5A6DD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14" name="Straight Connector 13">
            <a:extLst>
              <a:ext uri="{FF2B5EF4-FFF2-40B4-BE49-F238E27FC236}">
                <a16:creationId xmlns:a16="http://schemas.microsoft.com/office/drawing/2014/main" id="{1102504C-6F25-5690-B610-032410643D2B}"/>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A0351876-DC5D-F441-1659-5ACAB302E8B5}"/>
              </a:ext>
            </a:extLst>
          </p:cNvPr>
          <p:cNvSpPr txBox="1"/>
          <p:nvPr/>
        </p:nvSpPr>
        <p:spPr>
          <a:xfrm>
            <a:off x="800100" y="933450"/>
            <a:ext cx="41910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Calibri"/>
                <a:cs typeface="Calibri"/>
              </a:rPr>
              <a:t>Throughput Outputs</a:t>
            </a:r>
          </a:p>
          <a:p>
            <a:endParaRPr lang="en-US" sz="2000">
              <a:ea typeface="Calibri"/>
              <a:cs typeface="Calibri"/>
            </a:endParaRPr>
          </a:p>
        </p:txBody>
      </p:sp>
      <p:sp>
        <p:nvSpPr>
          <p:cNvPr id="4" name="TextBox 3">
            <a:extLst>
              <a:ext uri="{FF2B5EF4-FFF2-40B4-BE49-F238E27FC236}">
                <a16:creationId xmlns:a16="http://schemas.microsoft.com/office/drawing/2014/main" id="{AAB8F336-7A56-19B0-12FF-925F97321519}"/>
              </a:ext>
            </a:extLst>
          </p:cNvPr>
          <p:cNvSpPr txBox="1"/>
          <p:nvPr/>
        </p:nvSpPr>
        <p:spPr>
          <a:xfrm>
            <a:off x="1799359" y="5637645"/>
            <a:ext cx="4552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Hits per second</a:t>
            </a:r>
            <a:endParaRPr lang="en-US"/>
          </a:p>
        </p:txBody>
      </p:sp>
      <p:pic>
        <p:nvPicPr>
          <p:cNvPr id="5" name="Picture 4" descr="A screen shot of a graph">
            <a:extLst>
              <a:ext uri="{FF2B5EF4-FFF2-40B4-BE49-F238E27FC236}">
                <a16:creationId xmlns:a16="http://schemas.microsoft.com/office/drawing/2014/main" id="{D2AD851A-B76A-44AD-0CD5-2008A455E50A}"/>
              </a:ext>
            </a:extLst>
          </p:cNvPr>
          <p:cNvPicPr>
            <a:picLocks noChangeAspect="1"/>
          </p:cNvPicPr>
          <p:nvPr/>
        </p:nvPicPr>
        <p:blipFill>
          <a:blip r:embed="rId4"/>
          <a:stretch>
            <a:fillRect/>
          </a:stretch>
        </p:blipFill>
        <p:spPr>
          <a:xfrm>
            <a:off x="311726" y="1720272"/>
            <a:ext cx="5218548" cy="3683001"/>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F49FAD3D-956F-3D83-93B5-6B03E6AB9F80}"/>
              </a:ext>
            </a:extLst>
          </p:cNvPr>
          <p:cNvPicPr>
            <a:picLocks noChangeAspect="1"/>
          </p:cNvPicPr>
          <p:nvPr/>
        </p:nvPicPr>
        <p:blipFill>
          <a:blip r:embed="rId5"/>
          <a:stretch>
            <a:fillRect/>
          </a:stretch>
        </p:blipFill>
        <p:spPr>
          <a:xfrm>
            <a:off x="5795817" y="1720272"/>
            <a:ext cx="6130637" cy="3683000"/>
          </a:xfrm>
          <a:prstGeom prst="rect">
            <a:avLst/>
          </a:prstGeom>
        </p:spPr>
      </p:pic>
      <p:sp>
        <p:nvSpPr>
          <p:cNvPr id="7" name="TextBox 6">
            <a:extLst>
              <a:ext uri="{FF2B5EF4-FFF2-40B4-BE49-F238E27FC236}">
                <a16:creationId xmlns:a16="http://schemas.microsoft.com/office/drawing/2014/main" id="{5396D4E9-8E94-550D-6350-BFA598803626}"/>
              </a:ext>
            </a:extLst>
          </p:cNvPr>
          <p:cNvSpPr txBox="1"/>
          <p:nvPr/>
        </p:nvSpPr>
        <p:spPr>
          <a:xfrm>
            <a:off x="7734301" y="5638800"/>
            <a:ext cx="4191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Custom Graph</a:t>
            </a:r>
            <a:endParaRPr lang="en-US"/>
          </a:p>
        </p:txBody>
      </p:sp>
    </p:spTree>
    <p:extLst>
      <p:ext uri="{BB962C8B-B14F-4D97-AF65-F5344CB8AC3E}">
        <p14:creationId xmlns:p14="http://schemas.microsoft.com/office/powerpoint/2010/main" val="3797920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C0CFD7FB-BF20-EC66-9F7B-A95E73215B53}"/>
              </a:ext>
            </a:extLst>
          </p:cNvPr>
          <p:cNvSpPr txBox="1"/>
          <p:nvPr/>
        </p:nvSpPr>
        <p:spPr>
          <a:xfrm>
            <a:off x="181439" y="872000"/>
            <a:ext cx="8091704" cy="461665"/>
          </a:xfrm>
          <a:prstGeom prst="rect">
            <a:avLst/>
          </a:prstGeom>
          <a:noFill/>
        </p:spPr>
        <p:txBody>
          <a:bodyPr wrap="square" lIns="91440" tIns="45720" rIns="91440" bIns="45720" anchor="t">
            <a:spAutoFit/>
          </a:bodyPr>
          <a:lstStyle/>
          <a:p>
            <a:pPr algn="ctr"/>
            <a:r>
              <a:rPr lang="en-IN" sz="2400">
                <a:effectLst/>
                <a:latin typeface="Neue Machina"/>
                <a:ea typeface="Calibri"/>
              </a:rPr>
              <a:t>Important areas of the Project with screenshots</a:t>
            </a:r>
            <a:endParaRPr lang="en-GB" sz="2400">
              <a:latin typeface="Neue Machina"/>
              <a:ea typeface="Calibri"/>
            </a:endParaRPr>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5" name="Straight Connector 4">
            <a:extLst>
              <a:ext uri="{FF2B5EF4-FFF2-40B4-BE49-F238E27FC236}">
                <a16:creationId xmlns:a16="http://schemas.microsoft.com/office/drawing/2014/main" id="{F5DA77FF-97D7-0118-85BE-4E1483DB6EDE}"/>
              </a:ext>
            </a:extLst>
          </p:cNvPr>
          <p:cNvCxnSpPr/>
          <p:nvPr/>
        </p:nvCxnSpPr>
        <p:spPr>
          <a:xfrm>
            <a:off x="323850" y="1352550"/>
            <a:ext cx="6305550" cy="0"/>
          </a:xfrm>
          <a:prstGeom prst="line">
            <a:avLst/>
          </a:prstGeom>
          <a:ln>
            <a:solidFill>
              <a:schemeClr val="accent1">
                <a:lumMod val="50000"/>
              </a:schemeClr>
            </a:solidFill>
          </a:ln>
        </p:spPr>
        <p:style>
          <a:lnRef idx="1">
            <a:schemeClr val="dk1"/>
          </a:lnRef>
          <a:fillRef idx="0">
            <a:schemeClr val="dk1"/>
          </a:fillRef>
          <a:effectRef idx="0">
            <a:schemeClr val="dk1"/>
          </a:effectRef>
          <a:fontRef idx="minor">
            <a:schemeClr val="tx1"/>
          </a:fontRef>
        </p:style>
      </p:cxnSp>
      <p:pic>
        <p:nvPicPr>
          <p:cNvPr id="3" name="Picture 2" descr="A screenshot of a website&#10;&#10;Description automatically generated">
            <a:extLst>
              <a:ext uri="{FF2B5EF4-FFF2-40B4-BE49-F238E27FC236}">
                <a16:creationId xmlns:a16="http://schemas.microsoft.com/office/drawing/2014/main" id="{E68E03B4-6C38-423C-2AAF-B6996608EA50}"/>
              </a:ext>
            </a:extLst>
          </p:cNvPr>
          <p:cNvPicPr>
            <a:picLocks noChangeAspect="1"/>
          </p:cNvPicPr>
          <p:nvPr/>
        </p:nvPicPr>
        <p:blipFill>
          <a:blip r:embed="rId4"/>
          <a:stretch>
            <a:fillRect/>
          </a:stretch>
        </p:blipFill>
        <p:spPr>
          <a:xfrm>
            <a:off x="769648" y="2072120"/>
            <a:ext cx="4926158" cy="4434032"/>
          </a:xfrm>
          <a:prstGeom prst="rect">
            <a:avLst/>
          </a:prstGeom>
        </p:spPr>
      </p:pic>
      <p:pic>
        <p:nvPicPr>
          <p:cNvPr id="6" name="Picture 5" descr="A screenshot of a login page&#10;&#10;Description automatically generated">
            <a:extLst>
              <a:ext uri="{FF2B5EF4-FFF2-40B4-BE49-F238E27FC236}">
                <a16:creationId xmlns:a16="http://schemas.microsoft.com/office/drawing/2014/main" id="{16A92872-DD25-17BD-0E3D-243D385F1079}"/>
              </a:ext>
            </a:extLst>
          </p:cNvPr>
          <p:cNvPicPr>
            <a:picLocks noChangeAspect="1"/>
          </p:cNvPicPr>
          <p:nvPr/>
        </p:nvPicPr>
        <p:blipFill>
          <a:blip r:embed="rId5"/>
          <a:stretch>
            <a:fillRect/>
          </a:stretch>
        </p:blipFill>
        <p:spPr>
          <a:xfrm>
            <a:off x="6331961" y="2081644"/>
            <a:ext cx="5531716" cy="4426530"/>
          </a:xfrm>
          <a:prstGeom prst="rect">
            <a:avLst/>
          </a:prstGeom>
        </p:spPr>
      </p:pic>
    </p:spTree>
    <p:extLst>
      <p:ext uri="{BB962C8B-B14F-4D97-AF65-F5344CB8AC3E}">
        <p14:creationId xmlns:p14="http://schemas.microsoft.com/office/powerpoint/2010/main" val="2925309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481DD9-4D62-ABEF-BD32-7C982ADE22BB}"/>
              </a:ext>
            </a:extLst>
          </p:cNvPr>
          <p:cNvSpPr/>
          <p:nvPr/>
        </p:nvSpPr>
        <p:spPr>
          <a:xfrm>
            <a:off x="0" y="0"/>
            <a:ext cx="12192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0383EB59-6FA2-5D11-4423-DFA70FA54665}"/>
              </a:ext>
            </a:extLst>
          </p:cNvPr>
          <p:cNvSpPr txBox="1"/>
          <p:nvPr/>
        </p:nvSpPr>
        <p:spPr>
          <a:xfrm>
            <a:off x="181439" y="872000"/>
            <a:ext cx="8091704" cy="461665"/>
          </a:xfrm>
          <a:prstGeom prst="rect">
            <a:avLst/>
          </a:prstGeom>
          <a:noFill/>
        </p:spPr>
        <p:txBody>
          <a:bodyPr wrap="square" lIns="91440" tIns="45720" rIns="91440" bIns="45720" anchor="t">
            <a:spAutoFit/>
          </a:bodyPr>
          <a:lstStyle/>
          <a:p>
            <a:pPr algn="ctr"/>
            <a:r>
              <a:rPr lang="en-IN" sz="2400">
                <a:effectLst/>
                <a:latin typeface="Neue Machina"/>
                <a:ea typeface="Calibri"/>
              </a:rPr>
              <a:t>Important areas of the Project with screenshots</a:t>
            </a:r>
            <a:endParaRPr lang="en-GB" sz="2400">
              <a:latin typeface="Neue Machina"/>
              <a:ea typeface="Calibri"/>
            </a:endParaRPr>
          </a:p>
        </p:txBody>
      </p:sp>
      <p:pic>
        <p:nvPicPr>
          <p:cNvPr id="8" name="Graphic 7">
            <a:extLst>
              <a:ext uri="{FF2B5EF4-FFF2-40B4-BE49-F238E27FC236}">
                <a16:creationId xmlns:a16="http://schemas.microsoft.com/office/drawing/2014/main" id="{66BF1FDF-BAEC-7533-B825-2E1600A1C96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93510948-BB66-8A94-70DD-E61269877E46}"/>
              </a:ext>
            </a:extLst>
          </p:cNvPr>
          <p:cNvCxnSpPr/>
          <p:nvPr/>
        </p:nvCxnSpPr>
        <p:spPr>
          <a:xfrm>
            <a:off x="323850" y="1352550"/>
            <a:ext cx="630555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website&#10;&#10;Description automatically generated">
            <a:extLst>
              <a:ext uri="{FF2B5EF4-FFF2-40B4-BE49-F238E27FC236}">
                <a16:creationId xmlns:a16="http://schemas.microsoft.com/office/drawing/2014/main" id="{E2BFBBAF-6F06-CE0A-2A81-84F58E9D8E1C}"/>
              </a:ext>
            </a:extLst>
          </p:cNvPr>
          <p:cNvPicPr>
            <a:picLocks noChangeAspect="1"/>
          </p:cNvPicPr>
          <p:nvPr/>
        </p:nvPicPr>
        <p:blipFill>
          <a:blip r:embed="rId4"/>
          <a:stretch>
            <a:fillRect/>
          </a:stretch>
        </p:blipFill>
        <p:spPr>
          <a:xfrm>
            <a:off x="451572" y="1710893"/>
            <a:ext cx="5192857" cy="4371398"/>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AFC096F9-383F-CE59-FEEA-E95707335FB2}"/>
              </a:ext>
            </a:extLst>
          </p:cNvPr>
          <p:cNvPicPr>
            <a:picLocks noChangeAspect="1"/>
          </p:cNvPicPr>
          <p:nvPr/>
        </p:nvPicPr>
        <p:blipFill>
          <a:blip r:embed="rId5"/>
          <a:stretch>
            <a:fillRect/>
          </a:stretch>
        </p:blipFill>
        <p:spPr>
          <a:xfrm>
            <a:off x="6094413" y="1722438"/>
            <a:ext cx="5591175" cy="4394489"/>
          </a:xfrm>
          <a:prstGeom prst="rect">
            <a:avLst/>
          </a:prstGeom>
        </p:spPr>
      </p:pic>
    </p:spTree>
    <p:extLst>
      <p:ext uri="{BB962C8B-B14F-4D97-AF65-F5344CB8AC3E}">
        <p14:creationId xmlns:p14="http://schemas.microsoft.com/office/powerpoint/2010/main" val="3652557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F112E-618E-7927-7A12-5619235B568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1BB754A-3C50-75B3-882A-C3CAD0DEBDEA}"/>
              </a:ext>
            </a:extLst>
          </p:cNvPr>
          <p:cNvSpPr/>
          <p:nvPr/>
        </p:nvSpPr>
        <p:spPr>
          <a:xfrm>
            <a:off x="0" y="0"/>
            <a:ext cx="12192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45591D1D-659C-81DE-D7AF-6483B7A8A154}"/>
              </a:ext>
            </a:extLst>
          </p:cNvPr>
          <p:cNvSpPr txBox="1"/>
          <p:nvPr/>
        </p:nvSpPr>
        <p:spPr>
          <a:xfrm>
            <a:off x="181439" y="872000"/>
            <a:ext cx="8091704" cy="461665"/>
          </a:xfrm>
          <a:prstGeom prst="rect">
            <a:avLst/>
          </a:prstGeom>
          <a:noFill/>
        </p:spPr>
        <p:txBody>
          <a:bodyPr wrap="square" lIns="91440" tIns="45720" rIns="91440" bIns="45720" anchor="t">
            <a:spAutoFit/>
          </a:bodyPr>
          <a:lstStyle/>
          <a:p>
            <a:pPr algn="ctr"/>
            <a:r>
              <a:rPr lang="en-IN" sz="2400">
                <a:effectLst/>
                <a:latin typeface="Neue Machina"/>
                <a:ea typeface="Calibri"/>
              </a:rPr>
              <a:t>Important areas of the Project with screenshots</a:t>
            </a:r>
            <a:endParaRPr lang="en-GB" sz="2400">
              <a:latin typeface="Neue Machina"/>
              <a:ea typeface="Calibri"/>
            </a:endParaRPr>
          </a:p>
        </p:txBody>
      </p:sp>
      <p:pic>
        <p:nvPicPr>
          <p:cNvPr id="8" name="Graphic 7">
            <a:extLst>
              <a:ext uri="{FF2B5EF4-FFF2-40B4-BE49-F238E27FC236}">
                <a16:creationId xmlns:a16="http://schemas.microsoft.com/office/drawing/2014/main" id="{EC9C7091-CC42-D0F0-F011-F3A2F1811FD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A677FD45-2429-E31E-0177-9E246667362E}"/>
              </a:ext>
            </a:extLst>
          </p:cNvPr>
          <p:cNvCxnSpPr/>
          <p:nvPr/>
        </p:nvCxnSpPr>
        <p:spPr>
          <a:xfrm>
            <a:off x="323850" y="1352550"/>
            <a:ext cx="6305550" cy="0"/>
          </a:xfrm>
          <a:prstGeom prst="line">
            <a:avLst/>
          </a:prstGeom>
          <a:ln>
            <a:solidFill>
              <a:schemeClr val="accent1">
                <a:lumMod val="50000"/>
              </a:schemeClr>
            </a:solidFill>
          </a:ln>
        </p:spPr>
        <p:style>
          <a:lnRef idx="1">
            <a:schemeClr val="dk1"/>
          </a:lnRef>
          <a:fillRef idx="0">
            <a:schemeClr val="dk1"/>
          </a:fillRef>
          <a:effectRef idx="0">
            <a:schemeClr val="dk1"/>
          </a:effectRef>
          <a:fontRef idx="minor">
            <a:schemeClr val="tx1"/>
          </a:fontRef>
        </p:style>
      </p:cxnSp>
      <p:pic>
        <p:nvPicPr>
          <p:cNvPr id="3" name="Picture 2" descr="A screenshot of a flight information&#10;&#10;Description automatically generated">
            <a:extLst>
              <a:ext uri="{FF2B5EF4-FFF2-40B4-BE49-F238E27FC236}">
                <a16:creationId xmlns:a16="http://schemas.microsoft.com/office/drawing/2014/main" id="{B7217754-D1A3-7DB3-94C9-F4FC1FF54606}"/>
              </a:ext>
            </a:extLst>
          </p:cNvPr>
          <p:cNvPicPr>
            <a:picLocks noChangeAspect="1"/>
          </p:cNvPicPr>
          <p:nvPr/>
        </p:nvPicPr>
        <p:blipFill>
          <a:blip r:embed="rId4"/>
          <a:stretch>
            <a:fillRect/>
          </a:stretch>
        </p:blipFill>
        <p:spPr>
          <a:xfrm>
            <a:off x="321397" y="1711036"/>
            <a:ext cx="5164570" cy="4740564"/>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FF8A1710-CAE8-CEFA-132A-4E8A6EC008DC}"/>
              </a:ext>
            </a:extLst>
          </p:cNvPr>
          <p:cNvPicPr>
            <a:picLocks noChangeAspect="1"/>
          </p:cNvPicPr>
          <p:nvPr/>
        </p:nvPicPr>
        <p:blipFill>
          <a:blip r:embed="rId5"/>
          <a:stretch>
            <a:fillRect/>
          </a:stretch>
        </p:blipFill>
        <p:spPr>
          <a:xfrm>
            <a:off x="6101052" y="1709016"/>
            <a:ext cx="5762625" cy="4756150"/>
          </a:xfrm>
          <a:prstGeom prst="rect">
            <a:avLst/>
          </a:prstGeom>
        </p:spPr>
      </p:pic>
    </p:spTree>
    <p:extLst>
      <p:ext uri="{BB962C8B-B14F-4D97-AF65-F5344CB8AC3E}">
        <p14:creationId xmlns:p14="http://schemas.microsoft.com/office/powerpoint/2010/main" val="688802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5B1590-8954-6EF1-A6C9-785B3FD80545}"/>
              </a:ext>
            </a:extLst>
          </p:cNvPr>
          <p:cNvSpPr/>
          <p:nvPr/>
        </p:nvSpPr>
        <p:spPr>
          <a:xfrm>
            <a:off x="0" y="0"/>
            <a:ext cx="12192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138D6ED-DD80-8D48-2960-9D0F1FF02C71}"/>
              </a:ext>
            </a:extLst>
          </p:cNvPr>
          <p:cNvSpPr txBox="1"/>
          <p:nvPr/>
        </p:nvSpPr>
        <p:spPr>
          <a:xfrm>
            <a:off x="181439" y="872000"/>
            <a:ext cx="8091704" cy="461665"/>
          </a:xfrm>
          <a:prstGeom prst="rect">
            <a:avLst/>
          </a:prstGeom>
          <a:noFill/>
        </p:spPr>
        <p:txBody>
          <a:bodyPr wrap="square" lIns="91440" tIns="45720" rIns="91440" bIns="45720" anchor="t">
            <a:spAutoFit/>
          </a:bodyPr>
          <a:lstStyle/>
          <a:p>
            <a:r>
              <a:rPr lang="en-IN" sz="2400">
                <a:effectLst/>
                <a:latin typeface="Neue Machina"/>
                <a:ea typeface="Calibri"/>
              </a:rPr>
              <a:t>Conclusion</a:t>
            </a:r>
            <a:endParaRPr lang="en-GB" sz="2400">
              <a:latin typeface="Neue Machina"/>
              <a:ea typeface="Calibri"/>
            </a:endParaRPr>
          </a:p>
        </p:txBody>
      </p:sp>
      <p:pic>
        <p:nvPicPr>
          <p:cNvPr id="12" name="Graphic 11">
            <a:extLst>
              <a:ext uri="{FF2B5EF4-FFF2-40B4-BE49-F238E27FC236}">
                <a16:creationId xmlns:a16="http://schemas.microsoft.com/office/drawing/2014/main" id="{48AA73DC-DF05-BBA1-E636-5FF6B7C59E9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13" name="Straight Connector 12">
            <a:extLst>
              <a:ext uri="{FF2B5EF4-FFF2-40B4-BE49-F238E27FC236}">
                <a16:creationId xmlns:a16="http://schemas.microsoft.com/office/drawing/2014/main" id="{CB947997-3F77-2664-A078-8CEB6B267A95}"/>
              </a:ext>
            </a:extLst>
          </p:cNvPr>
          <p:cNvCxnSpPr/>
          <p:nvPr/>
        </p:nvCxnSpPr>
        <p:spPr>
          <a:xfrm>
            <a:off x="323850" y="1352550"/>
            <a:ext cx="6305550" cy="0"/>
          </a:xfrm>
          <a:prstGeom prst="line">
            <a:avLst/>
          </a:prstGeom>
          <a:ln>
            <a:solidFill>
              <a:schemeClr val="accent1">
                <a:lumMod val="50000"/>
              </a:schemeClr>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7FFABCA-D7B8-50A1-4A0C-E31476025510}"/>
              </a:ext>
            </a:extLst>
          </p:cNvPr>
          <p:cNvSpPr txBox="1"/>
          <p:nvPr/>
        </p:nvSpPr>
        <p:spPr>
          <a:xfrm>
            <a:off x="182995" y="1545360"/>
            <a:ext cx="7338869"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I learned many key skills in software testing and development. I practiced manual testing, understood the Software Development Life Cycle (SDLC), and followed Agile processes. I wrote SQL queries and improved my Java programming. I used Selenium for test automation and MongoDB for testing databases. I worked in IntelliJ for coding and managed my code using Git. I built and ran projects using Node.js and </a:t>
            </a:r>
            <a:r>
              <a:rPr lang="en-US" sz="2000" err="1">
                <a:ea typeface="+mn-lt"/>
                <a:cs typeface="+mn-lt"/>
              </a:rPr>
              <a:t>npm</a:t>
            </a:r>
            <a:r>
              <a:rPr lang="en-US" sz="2000">
                <a:ea typeface="+mn-lt"/>
                <a:cs typeface="+mn-lt"/>
              </a:rPr>
              <a:t>. I tested APIs using Postman and performed performance testing with JMeter. I used Jira to plan and track testing activities and explored Docker for secure, repeatable test environments. By applying all these skills in my Capstone Project, I gained real-world experience and prepared myself for a professional role in software testing.</a:t>
            </a:r>
            <a:endParaRPr lang="en-US" sz="2000">
              <a:ea typeface="Calibri"/>
              <a:cs typeface="Calibri"/>
            </a:endParaRPr>
          </a:p>
        </p:txBody>
      </p:sp>
      <p:pic>
        <p:nvPicPr>
          <p:cNvPr id="5" name="Content Placeholder 7" descr="A shadow of a person holding a piece of paper&#10;&#10;Description automatically generated with medium confidence">
            <a:extLst>
              <a:ext uri="{FF2B5EF4-FFF2-40B4-BE49-F238E27FC236}">
                <a16:creationId xmlns:a16="http://schemas.microsoft.com/office/drawing/2014/main" id="{05164F8F-2FEC-7FFC-2DC3-A6216169505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1952212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A4E2D-91D0-0777-5B75-18B33CA5054E}"/>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CD50661C-17CC-9F49-83C7-3E30882EA6CC}"/>
              </a:ext>
            </a:extLst>
          </p:cNvPr>
          <p:cNvSpPr/>
          <p:nvPr/>
        </p:nvSpPr>
        <p:spPr>
          <a:xfrm>
            <a:off x="0" y="0"/>
            <a:ext cx="12192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F350B1A-C513-BB19-CDAC-9B3FD6B29EC5}"/>
              </a:ext>
            </a:extLst>
          </p:cNvPr>
          <p:cNvSpPr txBox="1"/>
          <p:nvPr/>
        </p:nvSpPr>
        <p:spPr>
          <a:xfrm>
            <a:off x="181439" y="872000"/>
            <a:ext cx="8091704" cy="461665"/>
          </a:xfrm>
          <a:prstGeom prst="rect">
            <a:avLst/>
          </a:prstGeom>
          <a:noFill/>
        </p:spPr>
        <p:txBody>
          <a:bodyPr wrap="square" lIns="91440" tIns="45720" rIns="91440" bIns="45720" anchor="t">
            <a:spAutoFit/>
          </a:bodyPr>
          <a:lstStyle/>
          <a:p>
            <a:r>
              <a:rPr lang="en-IN" sz="2400">
                <a:latin typeface="Neue Machina"/>
                <a:ea typeface="Calibri"/>
              </a:rPr>
              <a:t>References</a:t>
            </a:r>
          </a:p>
        </p:txBody>
      </p:sp>
      <p:pic>
        <p:nvPicPr>
          <p:cNvPr id="12" name="Graphic 11">
            <a:extLst>
              <a:ext uri="{FF2B5EF4-FFF2-40B4-BE49-F238E27FC236}">
                <a16:creationId xmlns:a16="http://schemas.microsoft.com/office/drawing/2014/main" id="{AC78CA07-90BD-EFE6-F760-0674A4ED7122}"/>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13" name="Straight Connector 12">
            <a:extLst>
              <a:ext uri="{FF2B5EF4-FFF2-40B4-BE49-F238E27FC236}">
                <a16:creationId xmlns:a16="http://schemas.microsoft.com/office/drawing/2014/main" id="{975C348F-0C6B-C154-50EE-1D3E41E3B240}"/>
              </a:ext>
            </a:extLst>
          </p:cNvPr>
          <p:cNvCxnSpPr/>
          <p:nvPr/>
        </p:nvCxnSpPr>
        <p:spPr>
          <a:xfrm>
            <a:off x="323850" y="1352550"/>
            <a:ext cx="6305550" cy="0"/>
          </a:xfrm>
          <a:prstGeom prst="line">
            <a:avLst/>
          </a:prstGeom>
          <a:ln>
            <a:solidFill>
              <a:schemeClr val="accent1">
                <a:lumMod val="50000"/>
              </a:schemeClr>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E4C588AD-EAB3-947A-D5BE-43A93722FFF1}"/>
              </a:ext>
            </a:extLst>
          </p:cNvPr>
          <p:cNvSpPr txBox="1"/>
          <p:nvPr/>
        </p:nvSpPr>
        <p:spPr>
          <a:xfrm>
            <a:off x="182995" y="1545360"/>
            <a:ext cx="8389505" cy="4001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(Files uploaded in our respective folder)</a:t>
            </a:r>
            <a:endParaRPr lang="en-IN">
              <a:ea typeface="Calibri"/>
              <a:cs typeface="Calibri"/>
            </a:endParaRPr>
          </a:p>
          <a:p>
            <a:endParaRPr lang="en-IN">
              <a:ea typeface="Calibri"/>
              <a:cs typeface="Calibri"/>
            </a:endParaRPr>
          </a:p>
          <a:p>
            <a:pPr marL="285750" indent="-285750">
              <a:buFont typeface="Arial,Sans-Serif"/>
              <a:buChar char="•"/>
            </a:pPr>
            <a:r>
              <a:rPr lang="en-IN">
                <a:ea typeface="Calibri"/>
                <a:cs typeface="Calibri"/>
              </a:rPr>
              <a:t>SRS for </a:t>
            </a:r>
            <a:r>
              <a:rPr lang="en-IN" err="1">
                <a:ea typeface="Calibri"/>
                <a:cs typeface="Calibri"/>
              </a:rPr>
              <a:t>ContosoAir</a:t>
            </a:r>
          </a:p>
          <a:p>
            <a:pPr marL="285750" indent="-285750">
              <a:buFont typeface="Arial,Sans-Serif"/>
              <a:buChar char="•"/>
            </a:pPr>
            <a:endParaRPr lang="en-IN">
              <a:ea typeface="Calibri"/>
              <a:cs typeface="Calibri"/>
            </a:endParaRPr>
          </a:p>
          <a:p>
            <a:pPr marL="285750" indent="-285750">
              <a:buFont typeface="Arial,Sans-Serif"/>
              <a:buChar char="•"/>
            </a:pPr>
            <a:r>
              <a:rPr lang="en-US">
                <a:ea typeface="Calibri"/>
                <a:cs typeface="Calibri"/>
              </a:rPr>
              <a:t>Automation Test scripts using Java</a:t>
            </a:r>
          </a:p>
          <a:p>
            <a:pPr marL="285750" indent="-285750">
              <a:buFont typeface="Arial,Sans-Serif"/>
              <a:buChar char="•"/>
            </a:pPr>
            <a:endParaRPr lang="en-US">
              <a:ea typeface="Calibri"/>
              <a:cs typeface="Calibri"/>
            </a:endParaRPr>
          </a:p>
          <a:p>
            <a:pPr marL="285750" indent="-285750">
              <a:buFont typeface="Arial,Sans-Serif"/>
              <a:buChar char="•"/>
            </a:pPr>
            <a:r>
              <a:rPr lang="en-US" err="1">
                <a:ea typeface="Calibri"/>
                <a:cs typeface="Calibri"/>
              </a:rPr>
              <a:t>Jmx</a:t>
            </a:r>
            <a:r>
              <a:rPr lang="en-US">
                <a:ea typeface="Calibri"/>
                <a:cs typeface="Calibri"/>
              </a:rPr>
              <a:t> and csv files of Performance Testing</a:t>
            </a:r>
          </a:p>
          <a:p>
            <a:pPr marL="285750" indent="-285750">
              <a:buFont typeface="Arial,Sans-Serif"/>
              <a:buChar char="•"/>
            </a:pPr>
            <a:endParaRPr lang="en-US">
              <a:ea typeface="Calibri"/>
              <a:cs typeface="Calibri"/>
            </a:endParaRPr>
          </a:p>
          <a:p>
            <a:pPr marL="285750" indent="-285750">
              <a:buFont typeface="Arial,Sans-Serif"/>
              <a:buChar char="•"/>
            </a:pPr>
            <a:r>
              <a:rPr lang="en-US">
                <a:ea typeface="Calibri"/>
                <a:cs typeface="Calibri"/>
              </a:rPr>
              <a:t>API collection Folder for API Testing</a:t>
            </a:r>
          </a:p>
          <a:p>
            <a:pPr marL="285750" indent="-285750">
              <a:buFont typeface="Arial,Sans-Serif"/>
              <a:buChar char="•"/>
            </a:pPr>
            <a:endParaRPr lang="en-US">
              <a:ea typeface="Calibri"/>
              <a:cs typeface="Calibri"/>
            </a:endParaRPr>
          </a:p>
          <a:p>
            <a:pPr marL="285750" indent="-285750">
              <a:buFont typeface="Arial,Sans-Serif"/>
              <a:buChar char="•"/>
            </a:pPr>
            <a:r>
              <a:rPr lang="en-US">
                <a:ea typeface="Calibri"/>
                <a:cs typeface="Calibri"/>
              </a:rPr>
              <a:t>Daily Scrum Notes</a:t>
            </a:r>
          </a:p>
          <a:p>
            <a:pPr marL="285750" indent="-285750">
              <a:buFont typeface="Arial,Sans-Serif"/>
              <a:buChar char="•"/>
            </a:pPr>
            <a:endParaRPr lang="en-US">
              <a:ea typeface="Calibri"/>
              <a:cs typeface="Calibri"/>
            </a:endParaRPr>
          </a:p>
          <a:p>
            <a:pPr marL="285750" indent="-285750">
              <a:buFont typeface="Arial,Sans-Serif"/>
              <a:buChar char="•"/>
            </a:pPr>
            <a:r>
              <a:rPr lang="en-US">
                <a:ea typeface="Calibri"/>
                <a:cs typeface="Calibri"/>
              </a:rPr>
              <a:t>Test Case Design Technique</a:t>
            </a:r>
          </a:p>
          <a:p>
            <a:endParaRPr lang="en-US" sz="2000">
              <a:ea typeface="Calibri"/>
              <a:cs typeface="Calibri"/>
            </a:endParaRPr>
          </a:p>
        </p:txBody>
      </p:sp>
      <p:pic>
        <p:nvPicPr>
          <p:cNvPr id="4" name="Picture 3" descr="Person typing on laptop">
            <a:extLst>
              <a:ext uri="{FF2B5EF4-FFF2-40B4-BE49-F238E27FC236}">
                <a16:creationId xmlns:a16="http://schemas.microsoft.com/office/drawing/2014/main" id="{8F6E413B-9192-D65C-DEA8-50BB52897EAD}"/>
              </a:ext>
            </a:extLst>
          </p:cNvPr>
          <p:cNvPicPr>
            <a:picLocks noChangeAspect="1"/>
          </p:cNvPicPr>
          <p:nvPr/>
        </p:nvPicPr>
        <p:blipFill>
          <a:blip r:embed="rId4"/>
          <a:stretch>
            <a:fillRect/>
          </a:stretch>
        </p:blipFill>
        <p:spPr>
          <a:xfrm>
            <a:off x="7709045" y="5850"/>
            <a:ext cx="4486275" cy="6857844"/>
          </a:xfrm>
          <a:prstGeom prst="rect">
            <a:avLst/>
          </a:prstGeom>
        </p:spPr>
      </p:pic>
    </p:spTree>
    <p:extLst>
      <p:ext uri="{BB962C8B-B14F-4D97-AF65-F5344CB8AC3E}">
        <p14:creationId xmlns:p14="http://schemas.microsoft.com/office/powerpoint/2010/main" val="1679577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1" y="2028617"/>
            <a:ext cx="5505450" cy="2800767"/>
          </a:xfrm>
          <a:prstGeom prst="rect">
            <a:avLst/>
          </a:prstGeom>
          <a:noFill/>
        </p:spPr>
        <p:txBody>
          <a:bodyPr wrap="square">
            <a:spAutoFit/>
          </a:bodyPr>
          <a:lstStyle/>
          <a:p>
            <a:pPr algn="ctr"/>
            <a:r>
              <a:rPr lang="en-IN" sz="8800" b="1">
                <a:solidFill>
                  <a:schemeClr val="bg1"/>
                </a:solidFill>
                <a:effectLst/>
                <a:latin typeface="Neue Machina" panose="00000500000000000000" pitchFamily="50" charset="0"/>
                <a:ea typeface="Calibri" panose="020F0502020204030204" pitchFamily="34" charset="0"/>
              </a:rPr>
              <a:t>Thank You</a:t>
            </a:r>
            <a:endParaRPr lang="en-GB" sz="11500" b="1">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3F09ED73-5AFE-1A76-96F6-922011A6242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90623" y="0"/>
            <a:ext cx="2401377" cy="902226"/>
          </a:xfrm>
          <a:prstGeom prst="rect">
            <a:avLst/>
          </a:prstGeom>
        </p:spPr>
      </p:pic>
    </p:spTree>
    <p:extLst>
      <p:ext uri="{BB962C8B-B14F-4D97-AF65-F5344CB8AC3E}">
        <p14:creationId xmlns:p14="http://schemas.microsoft.com/office/powerpoint/2010/main" val="11219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6" descr="Carpenter using a pencil to mark a point along a measuring tape on a piece of wood">
            <a:extLst>
              <a:ext uri="{FF2B5EF4-FFF2-40B4-BE49-F238E27FC236}">
                <a16:creationId xmlns:a16="http://schemas.microsoft.com/office/drawing/2014/main" id="{37D42EBD-34CB-B25E-42E2-257C43629CBF}"/>
              </a:ext>
            </a:extLst>
          </p:cNvPr>
          <p:cNvPicPr>
            <a:picLocks noChangeAspect="1"/>
          </p:cNvPicPr>
          <p:nvPr/>
        </p:nvPicPr>
        <p:blipFill rotWithShape="1">
          <a:blip r:embed="rId2"/>
          <a:srcRect l="28149" r="28149"/>
          <a:stretch/>
        </p:blipFill>
        <p:spPr>
          <a:xfrm>
            <a:off x="7695292" y="0"/>
            <a:ext cx="4496708" cy="6858000"/>
          </a:xfrm>
          <a:prstGeom prst="rect">
            <a:avLst/>
          </a:prstGeom>
        </p:spPr>
      </p:pic>
      <p:pic>
        <p:nvPicPr>
          <p:cNvPr id="13" name="Graphic 12">
            <a:extLst>
              <a:ext uri="{FF2B5EF4-FFF2-40B4-BE49-F238E27FC236}">
                <a16:creationId xmlns:a16="http://schemas.microsoft.com/office/drawing/2014/main" id="{D9FC0F81-B480-D9C4-934C-7D63DE92E09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sp>
        <p:nvSpPr>
          <p:cNvPr id="6" name="TextBox 5">
            <a:extLst>
              <a:ext uri="{FF2B5EF4-FFF2-40B4-BE49-F238E27FC236}">
                <a16:creationId xmlns:a16="http://schemas.microsoft.com/office/drawing/2014/main" id="{0D730E22-84C3-33DE-6F74-CB73EF6B951D}"/>
              </a:ext>
            </a:extLst>
          </p:cNvPr>
          <p:cNvSpPr txBox="1"/>
          <p:nvPr/>
        </p:nvSpPr>
        <p:spPr>
          <a:xfrm>
            <a:off x="330200" y="898276"/>
            <a:ext cx="7037614" cy="369332"/>
          </a:xfrm>
          <a:prstGeom prst="rect">
            <a:avLst/>
          </a:prstGeom>
          <a:noFill/>
        </p:spPr>
        <p:txBody>
          <a:bodyPr wrap="square">
            <a:spAutoFit/>
          </a:bodyPr>
          <a:lstStyle/>
          <a:p>
            <a:r>
              <a:rPr lang="en-IN" sz="1800" b="1">
                <a:effectLst/>
                <a:latin typeface="Neue Machina" panose="00000500000000000000" pitchFamily="50" charset="0"/>
                <a:ea typeface="Calibri" panose="020F0502020204030204" pitchFamily="34" charset="0"/>
              </a:rPr>
              <a:t>Key Takeaways/Learnings from the Program (HTD)</a:t>
            </a:r>
            <a:endParaRPr lang="en-GB" sz="1800" b="1">
              <a:latin typeface="Neue Machina" panose="00000500000000000000" pitchFamily="50" charset="0"/>
            </a:endParaRPr>
          </a:p>
        </p:txBody>
      </p:sp>
      <p:cxnSp>
        <p:nvCxnSpPr>
          <p:cNvPr id="18" name="Straight Connector 17">
            <a:extLst>
              <a:ext uri="{FF2B5EF4-FFF2-40B4-BE49-F238E27FC236}">
                <a16:creationId xmlns:a16="http://schemas.microsoft.com/office/drawing/2014/main" id="{CCF4FCA6-FB82-1914-FF20-DF179A378A62}"/>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EE2AE014-9AED-9340-1314-FEFFE2FE367E}"/>
              </a:ext>
            </a:extLst>
          </p:cNvPr>
          <p:cNvSpPr txBox="1"/>
          <p:nvPr/>
        </p:nvSpPr>
        <p:spPr>
          <a:xfrm>
            <a:off x="364761" y="1414073"/>
            <a:ext cx="7040380"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Automation Testing - </a:t>
            </a:r>
            <a:r>
              <a:rPr lang="en-US" sz="1400"/>
              <a:t>Understanding software testing basics, test planning, automation principles, and exploratory testing. Gained exposure to QE in DevOps and evolving test strategy alignment.</a:t>
            </a:r>
          </a:p>
          <a:p>
            <a:br>
              <a:rPr lang="en-US" sz="1400">
                <a:ea typeface="Calibri"/>
                <a:cs typeface="Calibri"/>
              </a:rPr>
            </a:br>
            <a:r>
              <a:rPr lang="en-US" sz="1400" b="1"/>
              <a:t>Agile &amp; Jira - </a:t>
            </a:r>
            <a:r>
              <a:rPr lang="en-US" sz="1400"/>
              <a:t>Learned</a:t>
            </a:r>
            <a:r>
              <a:rPr lang="en-US" sz="1400">
                <a:ea typeface="+mn-lt"/>
                <a:cs typeface="+mn-lt"/>
              </a:rPr>
              <a:t> Agile methodology and Scrum framework with Jira setup and navigation.</a:t>
            </a:r>
            <a:br>
              <a:rPr lang="en-US" sz="1400">
                <a:ea typeface="+mn-lt"/>
                <a:cs typeface="+mn-lt"/>
              </a:rPr>
            </a:br>
            <a:r>
              <a:rPr lang="en-US" sz="1400">
                <a:ea typeface="+mn-lt"/>
                <a:cs typeface="+mn-lt"/>
              </a:rPr>
              <a:t> Practiced sprint planning, issue tracking, and Waterfall model comparison.</a:t>
            </a:r>
            <a:endParaRPr lang="en-US" sz="1400">
              <a:ea typeface="Calibri"/>
              <a:cs typeface="Calibri"/>
            </a:endParaRPr>
          </a:p>
          <a:p>
            <a:endParaRPr lang="en-US" sz="1400"/>
          </a:p>
          <a:p>
            <a:r>
              <a:rPr lang="en-US" sz="1400" b="1"/>
              <a:t>Selenium with Java - </a:t>
            </a:r>
            <a:r>
              <a:rPr lang="en-US" sz="1400"/>
              <a:t>Learned</a:t>
            </a:r>
            <a:r>
              <a:rPr lang="en-US" sz="1400">
                <a:ea typeface="+mn-lt"/>
                <a:cs typeface="+mn-lt"/>
              </a:rPr>
              <a:t> Java collections, file handling, and basics of automation framework. Developed Selenium scripts for web automation using Java.</a:t>
            </a:r>
            <a:endParaRPr lang="en-US" sz="1400">
              <a:ea typeface="Calibri"/>
              <a:cs typeface="Calibri"/>
            </a:endParaRPr>
          </a:p>
          <a:p>
            <a:endParaRPr lang="en-US" sz="1400"/>
          </a:p>
          <a:p>
            <a:r>
              <a:rPr lang="en-US" sz="1400" b="1"/>
              <a:t>Python &amp; Selenium with Python </a:t>
            </a:r>
            <a:r>
              <a:rPr lang="en-US" sz="1400" b="1">
                <a:ea typeface="+mn-lt"/>
                <a:cs typeface="+mn-lt"/>
              </a:rPr>
              <a:t>- </a:t>
            </a:r>
            <a:r>
              <a:rPr lang="en-US" sz="1400">
                <a:ea typeface="+mn-lt"/>
                <a:cs typeface="+mn-lt"/>
              </a:rPr>
              <a:t>Understood Python syntax, sequences, and file operations.</a:t>
            </a:r>
            <a:br>
              <a:rPr lang="en-US" sz="1400">
                <a:ea typeface="+mn-lt"/>
                <a:cs typeface="+mn-lt"/>
              </a:rPr>
            </a:br>
            <a:r>
              <a:rPr lang="en-US" sz="1400">
                <a:ea typeface="+mn-lt"/>
                <a:cs typeface="+mn-lt"/>
              </a:rPr>
              <a:t>Automated browser testing workflows using Selenium and Python.</a:t>
            </a:r>
            <a:endParaRPr lang="en-US" sz="1400">
              <a:ea typeface="Calibri"/>
              <a:cs typeface="Calibri"/>
            </a:endParaRPr>
          </a:p>
          <a:p>
            <a:endParaRPr lang="en-US" sz="1400"/>
          </a:p>
          <a:p>
            <a:r>
              <a:rPr lang="en-US" sz="1400" b="1"/>
              <a:t>Git - </a:t>
            </a:r>
            <a:r>
              <a:rPr lang="en-US" sz="1400"/>
              <a:t>Learned</a:t>
            </a:r>
            <a:r>
              <a:rPr lang="en-US" sz="1400">
                <a:ea typeface="+mn-lt"/>
                <a:cs typeface="+mn-lt"/>
              </a:rPr>
              <a:t> Git commands, version control, and repository handling.</a:t>
            </a:r>
            <a:br>
              <a:rPr lang="en-US" sz="1400">
                <a:ea typeface="+mn-lt"/>
                <a:cs typeface="+mn-lt"/>
              </a:rPr>
            </a:br>
            <a:r>
              <a:rPr lang="en-US" sz="1400">
                <a:ea typeface="+mn-lt"/>
                <a:cs typeface="+mn-lt"/>
              </a:rPr>
              <a:t> Practiced collaboration on GitHub with branching and merging.</a:t>
            </a:r>
            <a:endParaRPr lang="en-US" sz="1400">
              <a:ea typeface="Calibri"/>
              <a:cs typeface="Calibri"/>
            </a:endParaRPr>
          </a:p>
          <a:p>
            <a:endParaRPr lang="en-US" sz="1400"/>
          </a:p>
          <a:p>
            <a:r>
              <a:rPr lang="en-US" sz="1400" b="1"/>
              <a:t>Non-Functional Testing (NFRs)</a:t>
            </a:r>
            <a:r>
              <a:rPr lang="en-US" sz="1400" b="1">
                <a:ea typeface="+mn-lt"/>
                <a:cs typeface="+mn-lt"/>
              </a:rPr>
              <a:t> - </a:t>
            </a:r>
            <a:r>
              <a:rPr lang="en-US" sz="1400">
                <a:ea typeface="+mn-lt"/>
                <a:cs typeface="+mn-lt"/>
              </a:rPr>
              <a:t>Understood the role of QA in validating non-functional requirements. Learned about performance, security, usability, and accessibility testing.</a:t>
            </a:r>
          </a:p>
          <a:p>
            <a:br>
              <a:rPr lang="en-US" sz="1400">
                <a:ea typeface="+mn-lt"/>
                <a:cs typeface="+mn-lt"/>
              </a:rPr>
            </a:br>
            <a:r>
              <a:rPr lang="en-US" sz="1400" b="1"/>
              <a:t>Performance Testing - </a:t>
            </a:r>
            <a:r>
              <a:rPr lang="en-US" sz="1400"/>
              <a:t>Learned</a:t>
            </a:r>
            <a:r>
              <a:rPr lang="en-US" sz="1400">
                <a:ea typeface="+mn-lt"/>
                <a:cs typeface="+mn-lt"/>
              </a:rPr>
              <a:t> types of performance testing using JMeter and LoadRunner.</a:t>
            </a:r>
            <a:br>
              <a:rPr lang="en-US" sz="1400">
                <a:ea typeface="+mn-lt"/>
                <a:cs typeface="+mn-lt"/>
              </a:rPr>
            </a:br>
            <a:r>
              <a:rPr lang="en-US" sz="1400">
                <a:ea typeface="+mn-lt"/>
                <a:cs typeface="+mn-lt"/>
              </a:rPr>
              <a:t> Analyzed key metrics like response time, TPS, and system bottlenecks.</a:t>
            </a:r>
            <a:endParaRPr lang="en-US" sz="1400">
              <a:ea typeface="Calibri"/>
              <a:cs typeface="Calibri"/>
            </a:endParaRPr>
          </a:p>
          <a:p>
            <a:endParaRPr lang="en-US" sz="1400"/>
          </a:p>
          <a:p>
            <a:r>
              <a:rPr lang="en-US" sz="1400" b="1"/>
              <a:t>Security Testing - </a:t>
            </a:r>
            <a:r>
              <a:rPr lang="en-US" sz="1400"/>
              <a:t>Studied</a:t>
            </a:r>
            <a:r>
              <a:rPr lang="en-US" sz="1400">
                <a:ea typeface="+mn-lt"/>
                <a:cs typeface="+mn-lt"/>
              </a:rPr>
              <a:t> OWASP Top 10 vulnerabilities and secure testing practices. Gained awareness of tools like Burp Suite and OWASP ZAP.</a:t>
            </a:r>
            <a:endParaRPr lang="en-US" sz="1400">
              <a:ea typeface="Calibri"/>
              <a:cs typeface="Calibri"/>
            </a:endParaRPr>
          </a:p>
          <a:p>
            <a:endParaRPr lang="en-US" sz="1400" b="1">
              <a:ea typeface="Calibri"/>
              <a:cs typeface="Calibri"/>
            </a:endParaRPr>
          </a:p>
          <a:p>
            <a:endParaRPr lang="en-US" sz="1400">
              <a:ea typeface="Calibri"/>
              <a:cs typeface="Calibri"/>
            </a:endParaRPr>
          </a:p>
          <a:p>
            <a:br>
              <a:rPr lang="en-US">
                <a:ea typeface="Calibri"/>
                <a:cs typeface="Calibri"/>
              </a:rPr>
            </a:br>
            <a:br>
              <a:rPr lang="en-US">
                <a:ea typeface="Calibri"/>
                <a:cs typeface="Calibri"/>
              </a:rPr>
            </a:br>
            <a:br>
              <a:rPr lang="en-US">
                <a:ea typeface="Calibri"/>
                <a:cs typeface="Calibri"/>
              </a:rPr>
            </a:br>
            <a:endParaRPr lang="en-US" sz="1400">
              <a:ea typeface="Calibri"/>
              <a:cs typeface="Calibri"/>
            </a:endParaRPr>
          </a:p>
        </p:txBody>
      </p:sp>
    </p:spTree>
    <p:extLst>
      <p:ext uri="{BB962C8B-B14F-4D97-AF65-F5344CB8AC3E}">
        <p14:creationId xmlns:p14="http://schemas.microsoft.com/office/powerpoint/2010/main" val="96210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DF9DA-19CC-E5CF-5E95-41054C9A7F74}"/>
            </a:ext>
          </a:extLst>
        </p:cNvPr>
        <p:cNvGrpSpPr/>
        <p:nvPr/>
      </p:nvGrpSpPr>
      <p:grpSpPr>
        <a:xfrm>
          <a:off x="0" y="0"/>
          <a:ext cx="0" cy="0"/>
          <a:chOff x="0" y="0"/>
          <a:chExt cx="0" cy="0"/>
        </a:xfrm>
      </p:grpSpPr>
      <p:pic>
        <p:nvPicPr>
          <p:cNvPr id="4" name="Picture Placeholder 6" descr="A picture containing grate&#10;&#10;Description automatically generated">
            <a:extLst>
              <a:ext uri="{FF2B5EF4-FFF2-40B4-BE49-F238E27FC236}">
                <a16:creationId xmlns:a16="http://schemas.microsoft.com/office/drawing/2014/main" id="{EE6B3BAE-468A-85A4-DDBF-017B2D7C774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330" r="16904"/>
          <a:stretch/>
        </p:blipFill>
        <p:spPr>
          <a:xfrm>
            <a:off x="7695292" y="0"/>
            <a:ext cx="4496708" cy="6858000"/>
          </a:xfrm>
          <a:prstGeom prst="rect">
            <a:avLst/>
          </a:prstGeom>
        </p:spPr>
      </p:pic>
      <p:pic>
        <p:nvPicPr>
          <p:cNvPr id="13" name="Graphic 12">
            <a:extLst>
              <a:ext uri="{FF2B5EF4-FFF2-40B4-BE49-F238E27FC236}">
                <a16:creationId xmlns:a16="http://schemas.microsoft.com/office/drawing/2014/main" id="{BE9A3A5F-C2DD-6DF1-94CE-48176F05CA5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sp>
        <p:nvSpPr>
          <p:cNvPr id="6" name="TextBox 5">
            <a:extLst>
              <a:ext uri="{FF2B5EF4-FFF2-40B4-BE49-F238E27FC236}">
                <a16:creationId xmlns:a16="http://schemas.microsoft.com/office/drawing/2014/main" id="{1C139495-1B12-61B0-5E4F-9CFD292FF4A1}"/>
              </a:ext>
            </a:extLst>
          </p:cNvPr>
          <p:cNvSpPr txBox="1"/>
          <p:nvPr/>
        </p:nvSpPr>
        <p:spPr>
          <a:xfrm>
            <a:off x="330200" y="898276"/>
            <a:ext cx="7037614" cy="369332"/>
          </a:xfrm>
          <a:prstGeom prst="rect">
            <a:avLst/>
          </a:prstGeom>
          <a:noFill/>
        </p:spPr>
        <p:txBody>
          <a:bodyPr wrap="square">
            <a:spAutoFit/>
          </a:bodyPr>
          <a:lstStyle/>
          <a:p>
            <a:r>
              <a:rPr lang="en-IN" sz="1800" b="1">
                <a:effectLst/>
                <a:latin typeface="Neue Machina" panose="00000500000000000000" pitchFamily="50" charset="0"/>
                <a:ea typeface="Calibri" panose="020F0502020204030204" pitchFamily="34" charset="0"/>
              </a:rPr>
              <a:t>Key Takeaways/Learnings from the Program (HTD)</a:t>
            </a:r>
            <a:endParaRPr lang="en-GB" sz="1800" b="1">
              <a:latin typeface="Neue Machina" panose="00000500000000000000" pitchFamily="50" charset="0"/>
            </a:endParaRPr>
          </a:p>
        </p:txBody>
      </p:sp>
      <p:cxnSp>
        <p:nvCxnSpPr>
          <p:cNvPr id="18" name="Straight Connector 17">
            <a:extLst>
              <a:ext uri="{FF2B5EF4-FFF2-40B4-BE49-F238E27FC236}">
                <a16:creationId xmlns:a16="http://schemas.microsoft.com/office/drawing/2014/main" id="{C61B7702-9695-2DB7-C54E-647CD24357CC}"/>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5BAE2C14-9487-D21B-D5CC-2AF4589FB5B1}"/>
              </a:ext>
            </a:extLst>
          </p:cNvPr>
          <p:cNvSpPr txBox="1"/>
          <p:nvPr/>
        </p:nvSpPr>
        <p:spPr>
          <a:xfrm>
            <a:off x="364761" y="1563974"/>
            <a:ext cx="7040380" cy="4985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Extended NFR Types - </a:t>
            </a:r>
            <a:r>
              <a:rPr lang="en-US" sz="1400"/>
              <a:t>Learned</a:t>
            </a:r>
            <a:r>
              <a:rPr lang="en-US" sz="1400">
                <a:ea typeface="+mn-lt"/>
                <a:cs typeface="+mn-lt"/>
              </a:rPr>
              <a:t> about usability, compatibility, scalability, and reliability testing.</a:t>
            </a:r>
            <a:br>
              <a:rPr lang="en-US" sz="1400">
                <a:ea typeface="+mn-lt"/>
                <a:cs typeface="+mn-lt"/>
              </a:rPr>
            </a:br>
            <a:r>
              <a:rPr lang="en-US" sz="1400">
                <a:ea typeface="+mn-lt"/>
                <a:cs typeface="+mn-lt"/>
              </a:rPr>
              <a:t> Focused on system maintainability, portability, and </a:t>
            </a:r>
            <a:r>
              <a:rPr lang="en-US" sz="1400" err="1">
                <a:ea typeface="+mn-lt"/>
                <a:cs typeface="+mn-lt"/>
              </a:rPr>
              <a:t>installability</a:t>
            </a:r>
            <a:r>
              <a:rPr lang="en-US" sz="1400">
                <a:ea typeface="+mn-lt"/>
                <a:cs typeface="+mn-lt"/>
              </a:rPr>
              <a:t>.</a:t>
            </a:r>
            <a:endParaRPr lang="en-US" sz="1400">
              <a:ea typeface="Calibri"/>
              <a:cs typeface="Calibri"/>
            </a:endParaRPr>
          </a:p>
          <a:p>
            <a:endParaRPr lang="en-US" sz="1400"/>
          </a:p>
          <a:p>
            <a:r>
              <a:rPr lang="en-US" sz="1400" b="1"/>
              <a:t>Tooling Overview - </a:t>
            </a:r>
            <a:r>
              <a:rPr lang="en-US" sz="1400"/>
              <a:t>Got</a:t>
            </a:r>
            <a:r>
              <a:rPr lang="en-US" sz="1400">
                <a:ea typeface="+mn-lt"/>
                <a:cs typeface="+mn-lt"/>
              </a:rPr>
              <a:t> familiar with accessibility and compatibility tools like Axe and Browser Stack. Understood </a:t>
            </a:r>
            <a:r>
              <a:rPr lang="en-US" sz="1400" err="1">
                <a:ea typeface="+mn-lt"/>
                <a:cs typeface="+mn-lt"/>
              </a:rPr>
              <a:t>installability</a:t>
            </a:r>
            <a:r>
              <a:rPr lang="en-US" sz="1400">
                <a:ea typeface="+mn-lt"/>
                <a:cs typeface="+mn-lt"/>
              </a:rPr>
              <a:t> and recovery testing using automation tools.</a:t>
            </a:r>
            <a:endParaRPr lang="en-US" sz="1400">
              <a:ea typeface="Calibri"/>
              <a:cs typeface="Calibri"/>
            </a:endParaRPr>
          </a:p>
          <a:p>
            <a:endParaRPr lang="en-US" sz="1400"/>
          </a:p>
          <a:p>
            <a:r>
              <a:rPr lang="en-US" sz="1400" b="1"/>
              <a:t>NFR in Agile - </a:t>
            </a:r>
            <a:r>
              <a:rPr lang="en-US" sz="1400"/>
              <a:t>Practiced</a:t>
            </a:r>
            <a:r>
              <a:rPr lang="en-US" sz="1400">
                <a:ea typeface="+mn-lt"/>
                <a:cs typeface="+mn-lt"/>
              </a:rPr>
              <a:t> shift-left strategy and embedding NFRs into Agile workflows. Learned to raise, prioritize, and track NFR-related bugs effectively.</a:t>
            </a:r>
            <a:endParaRPr lang="en-US" sz="1400">
              <a:ea typeface="Calibri"/>
              <a:cs typeface="Calibri"/>
            </a:endParaRPr>
          </a:p>
          <a:p>
            <a:endParaRPr lang="en-US" sz="1400"/>
          </a:p>
          <a:p>
            <a:r>
              <a:rPr lang="en-US" sz="1400" b="1"/>
              <a:t>API Testing with Postman - </a:t>
            </a:r>
            <a:r>
              <a:rPr lang="en-US" sz="1400"/>
              <a:t>Learned</a:t>
            </a:r>
            <a:r>
              <a:rPr lang="en-US" sz="1400">
                <a:ea typeface="+mn-lt"/>
                <a:cs typeface="+mn-lt"/>
              </a:rPr>
              <a:t> REST API testing concepts and using Postman for request handling. Worked with GET/POST methods, headers, body, and chaining requests.</a:t>
            </a:r>
            <a:endParaRPr lang="en-US" sz="1400">
              <a:ea typeface="Calibri"/>
              <a:cs typeface="Calibri"/>
            </a:endParaRPr>
          </a:p>
          <a:p>
            <a:endParaRPr lang="en-US" sz="1400"/>
          </a:p>
          <a:p>
            <a:r>
              <a:rPr lang="en-US" sz="1400" b="1"/>
              <a:t>Postman Advanced </a:t>
            </a:r>
            <a:r>
              <a:rPr lang="en-US" sz="1400" b="1">
                <a:ea typeface="+mn-lt"/>
                <a:cs typeface="+mn-lt"/>
              </a:rPr>
              <a:t>- </a:t>
            </a:r>
            <a:r>
              <a:rPr lang="en-US" sz="1400">
                <a:ea typeface="+mn-lt"/>
                <a:cs typeface="+mn-lt"/>
              </a:rPr>
              <a:t>Wrote assertions, used variables, and built request collections.</a:t>
            </a:r>
            <a:br>
              <a:rPr lang="en-US" sz="1400">
                <a:ea typeface="+mn-lt"/>
                <a:cs typeface="+mn-lt"/>
              </a:rPr>
            </a:br>
            <a:r>
              <a:rPr lang="en-US" sz="1400">
                <a:ea typeface="+mn-lt"/>
                <a:cs typeface="+mn-lt"/>
              </a:rPr>
              <a:t> Explored productivity tools like Monitors and Newman (awareness level).</a:t>
            </a:r>
            <a:endParaRPr lang="en-US" sz="1400">
              <a:ea typeface="Calibri"/>
              <a:cs typeface="Calibri"/>
            </a:endParaRPr>
          </a:p>
          <a:p>
            <a:endParaRPr lang="en-US" sz="1400"/>
          </a:p>
          <a:p>
            <a:r>
              <a:rPr lang="en-US" sz="1400" b="1"/>
              <a:t>Wrap-up - </a:t>
            </a:r>
            <a:r>
              <a:rPr lang="en-US" sz="1400"/>
              <a:t>Reflected</a:t>
            </a:r>
            <a:r>
              <a:rPr lang="en-US" sz="1400">
                <a:ea typeface="+mn-lt"/>
                <a:cs typeface="+mn-lt"/>
              </a:rPr>
              <a:t> on QA’s evolving role in NFR validation across SDLC.</a:t>
            </a:r>
            <a:br>
              <a:rPr lang="en-US" sz="1400">
                <a:ea typeface="+mn-lt"/>
                <a:cs typeface="+mn-lt"/>
              </a:rPr>
            </a:br>
            <a:r>
              <a:rPr lang="en-US" sz="1400">
                <a:ea typeface="+mn-lt"/>
                <a:cs typeface="+mn-lt"/>
              </a:rPr>
              <a:t> Reinforced learning through Q&amp;A, quizzes, and summary discussions.</a:t>
            </a:r>
            <a:br>
              <a:rPr lang="en-US" sz="1400">
                <a:ea typeface="+mn-lt"/>
                <a:cs typeface="+mn-lt"/>
              </a:rPr>
            </a:br>
            <a:endParaRPr lang="en-US" sz="1400">
              <a:ea typeface="Calibri"/>
              <a:cs typeface="Calibri"/>
            </a:endParaRPr>
          </a:p>
          <a:p>
            <a:r>
              <a:rPr lang="en-US" sz="1400" b="1">
                <a:ea typeface="Calibri"/>
                <a:cs typeface="Calibri"/>
              </a:rPr>
              <a:t>Case Study / Group Work - </a:t>
            </a:r>
            <a:r>
              <a:rPr lang="en-US" sz="1400">
                <a:ea typeface="Calibri"/>
                <a:cs typeface="Calibri"/>
              </a:rPr>
              <a:t>Applied NFR planning to a public-facing eCommerce web app. Collaboratively built and presented a mini NFR test plan matrix.</a:t>
            </a:r>
          </a:p>
          <a:p>
            <a:endParaRPr lang="en-US" sz="1400">
              <a:ea typeface="Calibri"/>
              <a:cs typeface="Calibri"/>
            </a:endParaRPr>
          </a:p>
          <a:p>
            <a:endParaRPr lang="en-US" sz="1400">
              <a:ea typeface="+mn-lt"/>
              <a:cs typeface="+mn-lt"/>
            </a:endParaRPr>
          </a:p>
          <a:p>
            <a:pPr>
              <a:lnSpc>
                <a:spcPts val="1050"/>
              </a:lnSpc>
            </a:pPr>
            <a:endParaRPr lang="en-US" sz="1400">
              <a:ea typeface="Calibri"/>
              <a:cs typeface="Segoe UI"/>
            </a:endParaRPr>
          </a:p>
        </p:txBody>
      </p:sp>
    </p:spTree>
    <p:extLst>
      <p:ext uri="{BB962C8B-B14F-4D97-AF65-F5344CB8AC3E}">
        <p14:creationId xmlns:p14="http://schemas.microsoft.com/office/powerpoint/2010/main" val="2327386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323850" y="902226"/>
            <a:ext cx="5673153" cy="369332"/>
          </a:xfrm>
          <a:prstGeom prst="rect">
            <a:avLst/>
          </a:prstGeom>
          <a:noFill/>
        </p:spPr>
        <p:txBody>
          <a:bodyPr wrap="square">
            <a:spAutoFit/>
          </a:bodyPr>
          <a:lstStyle/>
          <a:p>
            <a:r>
              <a:rPr lang="en-IN" b="1">
                <a:effectLst/>
                <a:latin typeface="Neue Machina" panose="00000500000000000000" pitchFamily="50" charset="0"/>
                <a:ea typeface="Calibri" panose="020F0502020204030204" pitchFamily="34" charset="0"/>
                <a:cs typeface="Segoe UI" panose="020B0502040204020203" pitchFamily="34" charset="0"/>
              </a:rPr>
              <a:t>Problem Statement of the Capstone Project</a:t>
            </a:r>
            <a:endParaRPr lang="en-GB" b="1">
              <a:latin typeface="Neue Machina" panose="00000500000000000000" pitchFamily="50" charset="0"/>
              <a:cs typeface="Segoe UI" panose="020B0502040204020203" pitchFamily="34" charset="0"/>
            </a:endParaRPr>
          </a:p>
        </p:txBody>
      </p:sp>
      <p:pic>
        <p:nvPicPr>
          <p:cNvPr id="4" name="Graphic 3">
            <a:extLst>
              <a:ext uri="{FF2B5EF4-FFF2-40B4-BE49-F238E27FC236}">
                <a16:creationId xmlns:a16="http://schemas.microsoft.com/office/drawing/2014/main" id="{42BCFCB1-DC7D-6574-5BB6-98A1F9330D8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5" name="Content Placeholder 10" descr="Hand holding pen and typing on computer">
            <a:extLst>
              <a:ext uri="{FF2B5EF4-FFF2-40B4-BE49-F238E27FC236}">
                <a16:creationId xmlns:a16="http://schemas.microsoft.com/office/drawing/2014/main" id="{14B84D51-9BF9-004F-8C43-384ACE5D6861}"/>
              </a:ext>
            </a:extLst>
          </p:cNvPr>
          <p:cNvPicPr>
            <a:picLocks noChangeAspect="1"/>
          </p:cNvPicPr>
          <p:nvPr/>
        </p:nvPicPr>
        <p:blipFill rotWithShape="1">
          <a:blip r:embed="rId4"/>
          <a:srcRect l="964" r="964"/>
          <a:stretch/>
        </p:blipFill>
        <p:spPr>
          <a:xfrm>
            <a:off x="7705639" y="1"/>
            <a:ext cx="4486361" cy="6858000"/>
          </a:xfrm>
          <a:prstGeom prst="rect">
            <a:avLst/>
          </a:prstGeom>
        </p:spPr>
      </p:pic>
      <p:cxnSp>
        <p:nvCxnSpPr>
          <p:cNvPr id="7" name="Straight Connector 6">
            <a:extLst>
              <a:ext uri="{FF2B5EF4-FFF2-40B4-BE49-F238E27FC236}">
                <a16:creationId xmlns:a16="http://schemas.microsoft.com/office/drawing/2014/main" id="{D891974B-0397-ACC8-37B6-992E943C7B3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63CC9EB8-365D-2972-6348-6950A0E82DF4}"/>
              </a:ext>
            </a:extLst>
          </p:cNvPr>
          <p:cNvSpPr txBox="1"/>
          <p:nvPr/>
        </p:nvSpPr>
        <p:spPr>
          <a:xfrm>
            <a:off x="337128" y="1757219"/>
            <a:ext cx="7130472"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t>ContosoAir</a:t>
            </a:r>
            <a:r>
              <a:rPr lang="en-US" sz="2000" b="1"/>
              <a:t> </a:t>
            </a:r>
            <a:r>
              <a:rPr lang="en-US" sz="2000"/>
              <a:t>is a web application made for booking flights and managing travel plans. Users can search for flights, book tickets, and make changes to their bookings with real-time prices and availability. The app is built to be fast, secure, and able to handle many users. We used MongoDB to manage the data. For planning and tracking our work, we used Jira during each sprint. The project focused on creating a smooth and user-friendly experience.</a:t>
            </a:r>
            <a:endParaRPr lang="en-US" sz="2000">
              <a:ea typeface="Calibri"/>
              <a:cs typeface="Calibri"/>
            </a:endParaRPr>
          </a:p>
        </p:txBody>
      </p:sp>
    </p:spTree>
    <p:extLst>
      <p:ext uri="{BB962C8B-B14F-4D97-AF65-F5344CB8AC3E}">
        <p14:creationId xmlns:p14="http://schemas.microsoft.com/office/powerpoint/2010/main" val="2026189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884AC-5EBE-BE8B-0E87-FE272379C76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55CC7A-93D6-DF03-E1CC-DF189F366EC6}"/>
              </a:ext>
            </a:extLst>
          </p:cNvPr>
          <p:cNvSpPr txBox="1"/>
          <p:nvPr/>
        </p:nvSpPr>
        <p:spPr>
          <a:xfrm>
            <a:off x="323850" y="902226"/>
            <a:ext cx="5673153" cy="646331"/>
          </a:xfrm>
          <a:prstGeom prst="rect">
            <a:avLst/>
          </a:prstGeom>
          <a:noFill/>
        </p:spPr>
        <p:txBody>
          <a:bodyPr wrap="square" lIns="91440" tIns="45720" rIns="91440" bIns="45720" anchor="t">
            <a:spAutoFit/>
          </a:bodyPr>
          <a:lstStyle/>
          <a:p>
            <a:r>
              <a:rPr lang="en-IN" b="1">
                <a:ea typeface="+mn-lt"/>
                <a:cs typeface="+mn-lt"/>
              </a:rPr>
              <a:t>Environment Setup of the Capstone Project</a:t>
            </a:r>
            <a:endParaRPr lang="en-IN">
              <a:ea typeface="+mn-lt"/>
              <a:cs typeface="+mn-lt"/>
            </a:endParaRPr>
          </a:p>
          <a:p>
            <a:endParaRPr lang="en-IN" b="1">
              <a:latin typeface="Neue Machina" panose="00000500000000000000" pitchFamily="50" charset="0"/>
              <a:ea typeface="Calibri"/>
              <a:cs typeface="Segoe UI" panose="020B0502040204020203" pitchFamily="34" charset="0"/>
            </a:endParaRPr>
          </a:p>
        </p:txBody>
      </p:sp>
      <p:pic>
        <p:nvPicPr>
          <p:cNvPr id="4" name="Graphic 3">
            <a:extLst>
              <a:ext uri="{FF2B5EF4-FFF2-40B4-BE49-F238E27FC236}">
                <a16:creationId xmlns:a16="http://schemas.microsoft.com/office/drawing/2014/main" id="{E72FC0C5-BDBF-6B0F-4B7C-E24E8CEE014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5" name="Content Placeholder 10" descr="A picture containing outdoor, jumping, air&#10;&#10;Description automatically generated">
            <a:extLst>
              <a:ext uri="{FF2B5EF4-FFF2-40B4-BE49-F238E27FC236}">
                <a16:creationId xmlns:a16="http://schemas.microsoft.com/office/drawing/2014/main" id="{69C8763D-2DB2-6D56-416B-E0AA7946F15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cxnSp>
        <p:nvCxnSpPr>
          <p:cNvPr id="7" name="Straight Connector 6">
            <a:extLst>
              <a:ext uri="{FF2B5EF4-FFF2-40B4-BE49-F238E27FC236}">
                <a16:creationId xmlns:a16="http://schemas.microsoft.com/office/drawing/2014/main" id="{197E1F34-1BD1-B257-B055-CC7CC28A5759}"/>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08BE155A-77DA-C442-7B4C-1BA9348FCF1C}"/>
              </a:ext>
            </a:extLst>
          </p:cNvPr>
          <p:cNvSpPr txBox="1"/>
          <p:nvPr/>
        </p:nvSpPr>
        <p:spPr>
          <a:xfrm>
            <a:off x="325580" y="1433946"/>
            <a:ext cx="714202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Calibri"/>
              <a:cs typeface="Calibri"/>
            </a:endParaRPr>
          </a:p>
          <a:p>
            <a:pPr>
              <a:buFont typeface="Arial"/>
              <a:buChar char="•"/>
            </a:pPr>
            <a:r>
              <a:rPr lang="en-US">
                <a:ea typeface="+mn-lt"/>
                <a:cs typeface="+mn-lt"/>
              </a:rPr>
              <a:t> Install </a:t>
            </a:r>
            <a:r>
              <a:rPr lang="en-US" b="1">
                <a:ea typeface="+mn-lt"/>
                <a:cs typeface="+mn-lt"/>
              </a:rPr>
              <a:t>IntelliJ IDEA</a:t>
            </a:r>
            <a:r>
              <a:rPr lang="en-US">
                <a:ea typeface="+mn-lt"/>
                <a:cs typeface="+mn-lt"/>
              </a:rPr>
              <a:t>, </a:t>
            </a:r>
            <a:r>
              <a:rPr lang="en-US" b="1">
                <a:ea typeface="+mn-lt"/>
                <a:cs typeface="+mn-lt"/>
              </a:rPr>
              <a:t>Node.js</a:t>
            </a:r>
            <a:r>
              <a:rPr lang="en-US">
                <a:ea typeface="+mn-lt"/>
                <a:cs typeface="+mn-lt"/>
              </a:rPr>
              <a:t>, </a:t>
            </a:r>
            <a:r>
              <a:rPr lang="en-US" b="1">
                <a:ea typeface="+mn-lt"/>
                <a:cs typeface="+mn-lt"/>
              </a:rPr>
              <a:t>Git</a:t>
            </a:r>
            <a:r>
              <a:rPr lang="en-US">
                <a:ea typeface="+mn-lt"/>
                <a:cs typeface="+mn-lt"/>
              </a:rPr>
              <a:t>, and </a:t>
            </a:r>
            <a:r>
              <a:rPr lang="en-US" b="1">
                <a:ea typeface="+mn-lt"/>
                <a:cs typeface="+mn-lt"/>
              </a:rPr>
              <a:t>Java version 18</a:t>
            </a:r>
            <a:r>
              <a:rPr lang="en-US">
                <a:ea typeface="+mn-lt"/>
                <a:cs typeface="+mn-lt"/>
              </a:rPr>
              <a:t> on your system.</a:t>
            </a:r>
            <a:endParaRPr lang="en-US">
              <a:ea typeface="Calibri" panose="020F0502020204030204"/>
              <a:cs typeface="Calibri" panose="020F0502020204030204"/>
            </a:endParaRPr>
          </a:p>
          <a:p>
            <a:pPr>
              <a:buFont typeface="Arial"/>
              <a:buChar char="•"/>
            </a:pPr>
            <a:endParaRPr lang="en-US">
              <a:ea typeface="+mn-lt"/>
              <a:cs typeface="+mn-lt"/>
            </a:endParaRPr>
          </a:p>
          <a:p>
            <a:pPr>
              <a:buFont typeface="Arial"/>
              <a:buChar char="•"/>
            </a:pPr>
            <a:r>
              <a:rPr lang="en-US">
                <a:ea typeface="+mn-lt"/>
                <a:cs typeface="+mn-lt"/>
              </a:rPr>
              <a:t> Set up </a:t>
            </a:r>
            <a:r>
              <a:rPr lang="en-US" b="1">
                <a:ea typeface="+mn-lt"/>
                <a:cs typeface="+mn-lt"/>
              </a:rPr>
              <a:t>MongoDB</a:t>
            </a:r>
            <a:r>
              <a:rPr lang="en-US">
                <a:ea typeface="+mn-lt"/>
                <a:cs typeface="+mn-lt"/>
              </a:rPr>
              <a:t> locally or on a remote server, configure it, and obtain the </a:t>
            </a:r>
            <a:r>
              <a:rPr lang="en-US" b="1">
                <a:ea typeface="+mn-lt"/>
                <a:cs typeface="+mn-lt"/>
              </a:rPr>
              <a:t>connection string</a:t>
            </a:r>
            <a:r>
              <a:rPr lang="en-US">
                <a:ea typeface="+mn-lt"/>
                <a:cs typeface="+mn-lt"/>
              </a:rPr>
              <a:t>.</a:t>
            </a:r>
            <a:endParaRPr lang="en-US"/>
          </a:p>
          <a:p>
            <a:pPr>
              <a:buFont typeface="Arial"/>
              <a:buChar char="•"/>
            </a:pPr>
            <a:endParaRPr lang="en-US">
              <a:ea typeface="+mn-lt"/>
              <a:cs typeface="+mn-lt"/>
            </a:endParaRPr>
          </a:p>
          <a:p>
            <a:pPr>
              <a:buFont typeface="Arial"/>
              <a:buChar char="•"/>
            </a:pPr>
            <a:r>
              <a:rPr lang="en-US">
                <a:ea typeface="+mn-lt"/>
                <a:cs typeface="+mn-lt"/>
              </a:rPr>
              <a:t> Open or create the project in </a:t>
            </a:r>
            <a:r>
              <a:rPr lang="en-US" b="1">
                <a:ea typeface="+mn-lt"/>
                <a:cs typeface="+mn-lt"/>
              </a:rPr>
              <a:t>IntelliJ </a:t>
            </a:r>
            <a:r>
              <a:rPr lang="en-US">
                <a:ea typeface="+mn-lt"/>
                <a:cs typeface="+mn-lt"/>
              </a:rPr>
              <a:t>and configure project structure and settings if needed.</a:t>
            </a:r>
            <a:endParaRPr lang="en-US"/>
          </a:p>
          <a:p>
            <a:pPr>
              <a:buFont typeface="Arial"/>
              <a:buChar char="•"/>
            </a:pPr>
            <a:endParaRPr lang="en-US">
              <a:ea typeface="+mn-lt"/>
              <a:cs typeface="+mn-lt"/>
            </a:endParaRPr>
          </a:p>
          <a:p>
            <a:pPr>
              <a:buFont typeface="Arial"/>
              <a:buChar char="•"/>
            </a:pPr>
            <a:r>
              <a:rPr lang="en-US">
                <a:ea typeface="+mn-lt"/>
                <a:cs typeface="+mn-lt"/>
              </a:rPr>
              <a:t> Use </a:t>
            </a:r>
            <a:r>
              <a:rPr lang="en-US" b="1" err="1">
                <a:ea typeface="+mn-lt"/>
                <a:cs typeface="+mn-lt"/>
              </a:rPr>
              <a:t>npm</a:t>
            </a:r>
            <a:r>
              <a:rPr lang="en-US">
                <a:ea typeface="+mn-lt"/>
                <a:cs typeface="+mn-lt"/>
              </a:rPr>
              <a:t> to install all required project dependencies after verifying Node.js installation.</a:t>
            </a:r>
            <a:endParaRPr lang="en-US"/>
          </a:p>
          <a:p>
            <a:pPr>
              <a:buFont typeface="Arial"/>
              <a:buChar char="•"/>
            </a:pPr>
            <a:endParaRPr lang="en-US">
              <a:ea typeface="+mn-lt"/>
              <a:cs typeface="+mn-lt"/>
            </a:endParaRPr>
          </a:p>
          <a:p>
            <a:pPr>
              <a:buFont typeface="Arial"/>
              <a:buChar char="•"/>
            </a:pPr>
            <a:r>
              <a:rPr lang="en-US" b="1">
                <a:ea typeface="+mn-lt"/>
                <a:cs typeface="+mn-lt"/>
              </a:rPr>
              <a:t> Clone</a:t>
            </a:r>
            <a:r>
              <a:rPr lang="en-US">
                <a:ea typeface="+mn-lt"/>
                <a:cs typeface="+mn-lt"/>
              </a:rPr>
              <a:t> the project repository using Git, install the dependencies, and configure </a:t>
            </a:r>
            <a:r>
              <a:rPr lang="en-US" b="1">
                <a:ea typeface="+mn-lt"/>
                <a:cs typeface="+mn-lt"/>
              </a:rPr>
              <a:t>environment variables</a:t>
            </a:r>
            <a:r>
              <a:rPr lang="en-US">
                <a:ea typeface="+mn-lt"/>
                <a:cs typeface="+mn-lt"/>
              </a:rPr>
              <a:t> (e.g., MongoDB connection string, API keys).</a:t>
            </a:r>
            <a:endParaRPr lang="en-US"/>
          </a:p>
          <a:p>
            <a:pPr>
              <a:buFont typeface="Arial"/>
              <a:buChar char="•"/>
            </a:pPr>
            <a:endParaRPr lang="en-US">
              <a:ea typeface="+mn-lt"/>
              <a:cs typeface="+mn-lt"/>
            </a:endParaRPr>
          </a:p>
          <a:p>
            <a:pPr>
              <a:buFont typeface="Arial"/>
              <a:buChar char="•"/>
            </a:pPr>
            <a:r>
              <a:rPr lang="en-US">
                <a:ea typeface="+mn-lt"/>
                <a:cs typeface="+mn-lt"/>
              </a:rPr>
              <a:t> Integrate and use </a:t>
            </a:r>
            <a:r>
              <a:rPr lang="en-US" b="1">
                <a:ea typeface="+mn-lt"/>
                <a:cs typeface="+mn-lt"/>
              </a:rPr>
              <a:t>Selenium</a:t>
            </a:r>
            <a:r>
              <a:rPr lang="en-US">
                <a:ea typeface="+mn-lt"/>
                <a:cs typeface="+mn-lt"/>
              </a:rPr>
              <a:t> for browser-based test automation in the project.</a:t>
            </a:r>
            <a:endParaRPr lang="en-US"/>
          </a:p>
          <a:p>
            <a:endParaRPr lang="en-US">
              <a:ea typeface="Calibri"/>
              <a:cs typeface="Calibri"/>
            </a:endParaRPr>
          </a:p>
        </p:txBody>
      </p:sp>
    </p:spTree>
    <p:extLst>
      <p:ext uri="{BB962C8B-B14F-4D97-AF65-F5344CB8AC3E}">
        <p14:creationId xmlns:p14="http://schemas.microsoft.com/office/powerpoint/2010/main" val="2572253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DA276-893F-056A-A32F-F7062EEFB05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53D2C3C-7CB4-E276-8DF6-6913759F9E30}"/>
              </a:ext>
            </a:extLst>
          </p:cNvPr>
          <p:cNvSpPr txBox="1"/>
          <p:nvPr/>
        </p:nvSpPr>
        <p:spPr>
          <a:xfrm>
            <a:off x="323850" y="902226"/>
            <a:ext cx="5673153" cy="923330"/>
          </a:xfrm>
          <a:prstGeom prst="rect">
            <a:avLst/>
          </a:prstGeom>
          <a:noFill/>
        </p:spPr>
        <p:txBody>
          <a:bodyPr wrap="square" lIns="91440" tIns="45720" rIns="91440" bIns="45720" anchor="t">
            <a:spAutoFit/>
          </a:bodyPr>
          <a:lstStyle/>
          <a:p>
            <a:r>
              <a:rPr lang="en-US" b="1">
                <a:latin typeface="Calibri"/>
                <a:ea typeface="Calibri"/>
                <a:cs typeface="Calibri"/>
              </a:rPr>
              <a:t>Testing Tools and Methodologies for Capstone Project</a:t>
            </a:r>
            <a:endParaRPr lang="en-IN">
              <a:latin typeface="Calibri"/>
              <a:ea typeface="Calibri"/>
              <a:cs typeface="Calibri"/>
            </a:endParaRPr>
          </a:p>
          <a:p>
            <a:endParaRPr lang="en-IN" b="1">
              <a:latin typeface="Calibri"/>
              <a:ea typeface="Calibri"/>
              <a:cs typeface="Calibri"/>
            </a:endParaRPr>
          </a:p>
          <a:p>
            <a:endParaRPr lang="en-IN" b="1">
              <a:latin typeface="Neue Machina"/>
              <a:ea typeface="Calibri"/>
              <a:cs typeface="Segoe UI"/>
            </a:endParaRPr>
          </a:p>
        </p:txBody>
      </p:sp>
      <p:pic>
        <p:nvPicPr>
          <p:cNvPr id="4" name="Graphic 3">
            <a:extLst>
              <a:ext uri="{FF2B5EF4-FFF2-40B4-BE49-F238E27FC236}">
                <a16:creationId xmlns:a16="http://schemas.microsoft.com/office/drawing/2014/main" id="{8F2A7E66-8711-8862-7CB2-8AF6BB5DC28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5" name="Content Placeholder 10" descr="Laptop and a notebook on a table">
            <a:extLst>
              <a:ext uri="{FF2B5EF4-FFF2-40B4-BE49-F238E27FC236}">
                <a16:creationId xmlns:a16="http://schemas.microsoft.com/office/drawing/2014/main" id="{FDAA32F6-26DC-6B8B-3AD5-6222A5E55FB1}"/>
              </a:ext>
            </a:extLst>
          </p:cNvPr>
          <p:cNvPicPr>
            <a:picLocks noChangeAspect="1"/>
          </p:cNvPicPr>
          <p:nvPr/>
        </p:nvPicPr>
        <p:blipFill rotWithShape="1">
          <a:blip r:embed="rId4"/>
          <a:srcRect l="28194" r="28194"/>
          <a:stretch/>
        </p:blipFill>
        <p:spPr>
          <a:xfrm>
            <a:off x="7844184" y="1"/>
            <a:ext cx="4486361" cy="6858000"/>
          </a:xfrm>
          <a:prstGeom prst="rect">
            <a:avLst/>
          </a:prstGeom>
        </p:spPr>
      </p:pic>
      <p:cxnSp>
        <p:nvCxnSpPr>
          <p:cNvPr id="7" name="Straight Connector 6">
            <a:extLst>
              <a:ext uri="{FF2B5EF4-FFF2-40B4-BE49-F238E27FC236}">
                <a16:creationId xmlns:a16="http://schemas.microsoft.com/office/drawing/2014/main" id="{9C26420B-F8C4-412A-8087-6A0A30999934}"/>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81B26A8-8F66-4129-5B7F-13F314FC0898}"/>
              </a:ext>
            </a:extLst>
          </p:cNvPr>
          <p:cNvSpPr txBox="1"/>
          <p:nvPr/>
        </p:nvSpPr>
        <p:spPr>
          <a:xfrm>
            <a:off x="325580" y="1433946"/>
            <a:ext cx="714202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Calibri"/>
              <a:cs typeface="Calibri"/>
            </a:endParaRPr>
          </a:p>
          <a:p>
            <a:pPr marL="285750" indent="-285750">
              <a:buFont typeface="Arial"/>
              <a:buChar char="•"/>
            </a:pPr>
            <a:r>
              <a:rPr lang="en-US" b="1">
                <a:ea typeface="+mn-lt"/>
                <a:cs typeface="+mn-lt"/>
              </a:rPr>
              <a:t>Postman</a:t>
            </a:r>
            <a:r>
              <a:rPr lang="en-US">
                <a:ea typeface="+mn-lt"/>
                <a:cs typeface="+mn-lt"/>
              </a:rPr>
              <a:t> was used for </a:t>
            </a:r>
            <a:r>
              <a:rPr lang="en-US" b="1">
                <a:ea typeface="+mn-lt"/>
                <a:cs typeface="+mn-lt"/>
              </a:rPr>
              <a:t>API testing</a:t>
            </a:r>
            <a:r>
              <a:rPr lang="en-US">
                <a:ea typeface="+mn-lt"/>
                <a:cs typeface="+mn-lt"/>
              </a:rPr>
              <a:t>, validating request-response flows and testing REST endpoints.</a:t>
            </a:r>
            <a:endParaRPr lang="en-US">
              <a:ea typeface="Calibri" panose="020F0502020204030204"/>
              <a:cs typeface="Calibri" panose="020F0502020204030204"/>
            </a:endParaRPr>
          </a:p>
          <a:p>
            <a:pPr marL="285750" indent="-285750">
              <a:buFont typeface="Arial"/>
              <a:buChar char="•"/>
            </a:pPr>
            <a:endParaRPr lang="en-US">
              <a:ea typeface="+mn-lt"/>
              <a:cs typeface="+mn-lt"/>
            </a:endParaRPr>
          </a:p>
          <a:p>
            <a:pPr marL="285750" indent="-285750">
              <a:buFont typeface="Arial"/>
              <a:buChar char="•"/>
            </a:pPr>
            <a:r>
              <a:rPr lang="en-US" b="1">
                <a:ea typeface="+mn-lt"/>
                <a:cs typeface="+mn-lt"/>
              </a:rPr>
              <a:t>JMeter</a:t>
            </a:r>
            <a:r>
              <a:rPr lang="en-US">
                <a:ea typeface="+mn-lt"/>
                <a:cs typeface="+mn-lt"/>
              </a:rPr>
              <a:t> was used for </a:t>
            </a:r>
            <a:r>
              <a:rPr lang="en-US" b="1">
                <a:ea typeface="+mn-lt"/>
                <a:cs typeface="+mn-lt"/>
              </a:rPr>
              <a:t>performance testing</a:t>
            </a:r>
            <a:r>
              <a:rPr lang="en-US">
                <a:ea typeface="+mn-lt"/>
                <a:cs typeface="+mn-lt"/>
              </a:rPr>
              <a:t> to simulate user load and measure system responsiveness.</a:t>
            </a:r>
            <a:endParaRPr lang="en-US"/>
          </a:p>
          <a:p>
            <a:pPr marL="285750" indent="-285750">
              <a:buFont typeface="Arial"/>
              <a:buChar char="•"/>
            </a:pPr>
            <a:endParaRPr lang="en-US">
              <a:ea typeface="+mn-lt"/>
              <a:cs typeface="+mn-lt"/>
            </a:endParaRPr>
          </a:p>
          <a:p>
            <a:pPr marL="285750" indent="-285750">
              <a:buFont typeface="Arial"/>
              <a:buChar char="•"/>
            </a:pPr>
            <a:r>
              <a:rPr lang="en-US" b="1">
                <a:ea typeface="+mn-lt"/>
                <a:cs typeface="+mn-lt"/>
              </a:rPr>
              <a:t>Jira</a:t>
            </a:r>
            <a:r>
              <a:rPr lang="en-US">
                <a:ea typeface="+mn-lt"/>
                <a:cs typeface="+mn-lt"/>
              </a:rPr>
              <a:t> was used for </a:t>
            </a:r>
            <a:r>
              <a:rPr lang="en-US" b="1">
                <a:ea typeface="+mn-lt"/>
                <a:cs typeface="+mn-lt"/>
              </a:rPr>
              <a:t>test planning</a:t>
            </a:r>
            <a:r>
              <a:rPr lang="en-US">
                <a:ea typeface="+mn-lt"/>
                <a:cs typeface="+mn-lt"/>
              </a:rPr>
              <a:t>, sprint tracking, and managing user stories, tasks, and bugs.</a:t>
            </a:r>
            <a:endParaRPr lang="en-US"/>
          </a:p>
          <a:p>
            <a:pPr marL="285750" indent="-285750">
              <a:buFont typeface="Arial"/>
              <a:buChar char="•"/>
            </a:pPr>
            <a:endParaRPr lang="en-US">
              <a:ea typeface="+mn-lt"/>
              <a:cs typeface="+mn-lt"/>
            </a:endParaRPr>
          </a:p>
          <a:p>
            <a:pPr marL="285750" indent="-285750">
              <a:buFont typeface="Arial"/>
              <a:buChar char="•"/>
            </a:pPr>
            <a:r>
              <a:rPr lang="en-US" b="1">
                <a:ea typeface="+mn-lt"/>
                <a:cs typeface="+mn-lt"/>
              </a:rPr>
              <a:t>Selenium</a:t>
            </a:r>
            <a:r>
              <a:rPr lang="en-US">
                <a:ea typeface="+mn-lt"/>
                <a:cs typeface="+mn-lt"/>
              </a:rPr>
              <a:t> was used for </a:t>
            </a:r>
            <a:r>
              <a:rPr lang="en-US" b="1">
                <a:ea typeface="+mn-lt"/>
                <a:cs typeface="+mn-lt"/>
              </a:rPr>
              <a:t>automation testing</a:t>
            </a:r>
            <a:r>
              <a:rPr lang="en-US">
                <a:ea typeface="+mn-lt"/>
                <a:cs typeface="+mn-lt"/>
              </a:rPr>
              <a:t> to validate UI workflows across browsers.</a:t>
            </a:r>
            <a:endParaRPr lang="en-US"/>
          </a:p>
          <a:p>
            <a:pPr marL="285750" indent="-285750">
              <a:buFont typeface="Arial"/>
              <a:buChar char="•"/>
            </a:pPr>
            <a:endParaRPr lang="en-US">
              <a:ea typeface="+mn-lt"/>
              <a:cs typeface="+mn-lt"/>
            </a:endParaRPr>
          </a:p>
          <a:p>
            <a:pPr marL="285750" indent="-285750">
              <a:buFont typeface="Arial"/>
              <a:buChar char="•"/>
            </a:pPr>
            <a:r>
              <a:rPr lang="en-US" b="1">
                <a:ea typeface="+mn-lt"/>
                <a:cs typeface="+mn-lt"/>
              </a:rPr>
              <a:t>Docker</a:t>
            </a:r>
            <a:r>
              <a:rPr lang="en-US">
                <a:ea typeface="+mn-lt"/>
                <a:cs typeface="+mn-lt"/>
              </a:rPr>
              <a:t> was used for </a:t>
            </a:r>
            <a:r>
              <a:rPr lang="en-US" b="1">
                <a:ea typeface="+mn-lt"/>
                <a:cs typeface="+mn-lt"/>
              </a:rPr>
              <a:t>security testing</a:t>
            </a:r>
            <a:r>
              <a:rPr lang="en-US">
                <a:ea typeface="+mn-lt"/>
                <a:cs typeface="+mn-lt"/>
              </a:rPr>
              <a:t> by deploying applications in isolated containers to test in secure environments.</a:t>
            </a:r>
            <a:endParaRPr lang="en-US"/>
          </a:p>
          <a:p>
            <a:pPr marL="285750" indent="-285750">
              <a:buFont typeface="Arial"/>
              <a:buChar char="•"/>
            </a:pPr>
            <a:endParaRPr lang="en-US">
              <a:ea typeface="+mn-lt"/>
              <a:cs typeface="+mn-lt"/>
            </a:endParaRPr>
          </a:p>
          <a:p>
            <a:pPr marL="285750" indent="-285750">
              <a:buFont typeface="Arial"/>
              <a:buChar char="•"/>
            </a:pPr>
            <a:r>
              <a:rPr lang="en-US" b="1">
                <a:ea typeface="+mn-lt"/>
                <a:cs typeface="+mn-lt"/>
              </a:rPr>
              <a:t>MongoDB</a:t>
            </a:r>
            <a:r>
              <a:rPr lang="en-US">
                <a:ea typeface="+mn-lt"/>
                <a:cs typeface="+mn-lt"/>
              </a:rPr>
              <a:t> served as the backend database, and </a:t>
            </a:r>
            <a:r>
              <a:rPr lang="en-US" b="1">
                <a:ea typeface="+mn-lt"/>
                <a:cs typeface="+mn-lt"/>
              </a:rPr>
              <a:t>Java (v18)</a:t>
            </a:r>
            <a:r>
              <a:rPr lang="en-US">
                <a:ea typeface="+mn-lt"/>
                <a:cs typeface="+mn-lt"/>
              </a:rPr>
              <a:t> with </a:t>
            </a:r>
            <a:r>
              <a:rPr lang="en-US" b="1">
                <a:ea typeface="+mn-lt"/>
                <a:cs typeface="+mn-lt"/>
              </a:rPr>
              <a:t>Node.js</a:t>
            </a:r>
            <a:r>
              <a:rPr lang="en-US">
                <a:ea typeface="+mn-lt"/>
                <a:cs typeface="+mn-lt"/>
              </a:rPr>
              <a:t> and </a:t>
            </a:r>
            <a:r>
              <a:rPr lang="en-US" b="1">
                <a:ea typeface="+mn-lt"/>
                <a:cs typeface="+mn-lt"/>
              </a:rPr>
              <a:t>IntelliJ</a:t>
            </a:r>
            <a:r>
              <a:rPr lang="en-US">
                <a:ea typeface="+mn-lt"/>
                <a:cs typeface="+mn-lt"/>
              </a:rPr>
              <a:t> was used to develop and test the application.</a:t>
            </a:r>
            <a:endParaRPr lang="en-US"/>
          </a:p>
          <a:p>
            <a:endParaRPr lang="en-US">
              <a:ea typeface="Calibri"/>
              <a:cs typeface="Calibri"/>
            </a:endParaRPr>
          </a:p>
        </p:txBody>
      </p:sp>
    </p:spTree>
    <p:extLst>
      <p:ext uri="{BB962C8B-B14F-4D97-AF65-F5344CB8AC3E}">
        <p14:creationId xmlns:p14="http://schemas.microsoft.com/office/powerpoint/2010/main" val="2043300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1421C8-8710-4BD4-4F97-DBEBDC45F2E5}"/>
              </a:ext>
            </a:extLst>
          </p:cNvPr>
          <p:cNvSpPr/>
          <p:nvPr/>
        </p:nvSpPr>
        <p:spPr>
          <a:xfrm>
            <a:off x="11545"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a:ea typeface="Calibri"/>
              <a:cs typeface="Calibri"/>
            </a:endParaRPr>
          </a:p>
        </p:txBody>
      </p:sp>
      <p:pic>
        <p:nvPicPr>
          <p:cNvPr id="3" name="Graphic 2">
            <a:extLst>
              <a:ext uri="{FF2B5EF4-FFF2-40B4-BE49-F238E27FC236}">
                <a16:creationId xmlns:a16="http://schemas.microsoft.com/office/drawing/2014/main" id="{670B435F-8BC0-8A7B-6294-85CE9B84AF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1"/>
            <a:ext cx="2401377" cy="902226"/>
          </a:xfrm>
          <a:prstGeom prst="rect">
            <a:avLst/>
          </a:prstGeom>
        </p:spPr>
      </p:pic>
      <p:cxnSp>
        <p:nvCxnSpPr>
          <p:cNvPr id="4" name="Straight Connector 3">
            <a:extLst>
              <a:ext uri="{FF2B5EF4-FFF2-40B4-BE49-F238E27FC236}">
                <a16:creationId xmlns:a16="http://schemas.microsoft.com/office/drawing/2014/main" id="{822FF82F-5501-977F-6AAC-5D63218C99A4}"/>
              </a:ext>
            </a:extLst>
          </p:cNvPr>
          <p:cNvCxnSpPr/>
          <p:nvPr/>
        </p:nvCxnSpPr>
        <p:spPr>
          <a:xfrm>
            <a:off x="323850" y="1352550"/>
            <a:ext cx="6305550" cy="0"/>
          </a:xfrm>
          <a:prstGeom prst="line">
            <a:avLst/>
          </a:prstGeom>
          <a:ln>
            <a:solidFill>
              <a:srgbClr val="4472C4"/>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8E3A26BA-F6F6-5962-044C-C09F3717874C}"/>
              </a:ext>
            </a:extLst>
          </p:cNvPr>
          <p:cNvSpPr txBox="1"/>
          <p:nvPr/>
        </p:nvSpPr>
        <p:spPr>
          <a:xfrm>
            <a:off x="1047750" y="914400"/>
            <a:ext cx="1123950" cy="2857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056769FA-1F8D-E92E-C85A-471B41F0A09E}"/>
              </a:ext>
            </a:extLst>
          </p:cNvPr>
          <p:cNvSpPr txBox="1"/>
          <p:nvPr/>
        </p:nvSpPr>
        <p:spPr>
          <a:xfrm>
            <a:off x="1352550" y="108585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TextBox 12">
            <a:extLst>
              <a:ext uri="{FF2B5EF4-FFF2-40B4-BE49-F238E27FC236}">
                <a16:creationId xmlns:a16="http://schemas.microsoft.com/office/drawing/2014/main" id="{409E3735-922A-4C0A-7DDB-6F41AFBF5E63}"/>
              </a:ext>
            </a:extLst>
          </p:cNvPr>
          <p:cNvSpPr txBox="1"/>
          <p:nvPr/>
        </p:nvSpPr>
        <p:spPr>
          <a:xfrm>
            <a:off x="693882" y="728519"/>
            <a:ext cx="700810" cy="5420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5" name="TextBox 14">
            <a:extLst>
              <a:ext uri="{FF2B5EF4-FFF2-40B4-BE49-F238E27FC236}">
                <a16:creationId xmlns:a16="http://schemas.microsoft.com/office/drawing/2014/main" id="{E7F9DBCD-3D72-75BE-CD33-5DA4556AC151}"/>
              </a:ext>
            </a:extLst>
          </p:cNvPr>
          <p:cNvSpPr txBox="1"/>
          <p:nvPr/>
        </p:nvSpPr>
        <p:spPr>
          <a:xfrm>
            <a:off x="337128" y="925946"/>
            <a:ext cx="5317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Manual Testing</a:t>
            </a:r>
          </a:p>
        </p:txBody>
      </p:sp>
      <p:sp>
        <p:nvSpPr>
          <p:cNvPr id="17" name="TextBox 16">
            <a:extLst>
              <a:ext uri="{FF2B5EF4-FFF2-40B4-BE49-F238E27FC236}">
                <a16:creationId xmlns:a16="http://schemas.microsoft.com/office/drawing/2014/main" id="{BB16D358-A51C-9699-4B64-3F2C83FC0CD3}"/>
              </a:ext>
            </a:extLst>
          </p:cNvPr>
          <p:cNvSpPr txBox="1"/>
          <p:nvPr/>
        </p:nvSpPr>
        <p:spPr>
          <a:xfrm>
            <a:off x="952499" y="1905000"/>
            <a:ext cx="7124701" cy="38290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3525B39C-D924-6EA7-DFE9-C095473335A3}"/>
              </a:ext>
            </a:extLst>
          </p:cNvPr>
          <p:cNvSpPr txBox="1"/>
          <p:nvPr/>
        </p:nvSpPr>
        <p:spPr>
          <a:xfrm>
            <a:off x="317151" y="1676626"/>
            <a:ext cx="7766522" cy="79201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As part of the manual testing process for our application, </a:t>
            </a:r>
            <a:r>
              <a:rPr lang="en-US">
                <a:ea typeface="Calibri"/>
                <a:cs typeface="Calibri"/>
              </a:rPr>
              <a:t>​</a:t>
            </a:r>
            <a:r>
              <a:rPr lang="en-US"/>
              <a:t>we have written and executed User Acceptance Tests (UAT) to ensure that the </a:t>
            </a:r>
            <a:r>
              <a:rPr lang="en-US">
                <a:ea typeface="Calibri"/>
                <a:cs typeface="Calibri"/>
              </a:rPr>
              <a:t>​</a:t>
            </a:r>
            <a:r>
              <a:rPr lang="en-US"/>
              <a:t>system meets the business requirements and functions as expected from an end-user perspective.</a:t>
            </a:r>
            <a:br>
              <a:rPr lang="en-US"/>
            </a:br>
            <a:endParaRPr lang="en-US">
              <a:ea typeface="Calibri" panose="020F0502020204030204"/>
              <a:cs typeface="Calibri" panose="020F0502020204030204"/>
            </a:endParaRPr>
          </a:p>
          <a:p>
            <a:pPr marL="285750" indent="-285750">
              <a:buFont typeface="Arial"/>
              <a:buChar char="•"/>
            </a:pPr>
            <a:r>
              <a:rPr lang="en-US">
                <a:ea typeface="+mn-lt"/>
                <a:cs typeface="+mn-lt"/>
              </a:rPr>
              <a:t>The tests were designed and managed using </a:t>
            </a:r>
            <a:r>
              <a:rPr lang="en-US" b="1">
                <a:ea typeface="+mn-lt"/>
                <a:cs typeface="+mn-lt"/>
              </a:rPr>
              <a:t>Jira</a:t>
            </a:r>
            <a:r>
              <a:rPr lang="en-US">
                <a:ea typeface="+mn-lt"/>
                <a:cs typeface="+mn-lt"/>
              </a:rPr>
              <a:t> for efficient planning and execution.</a:t>
            </a:r>
            <a:r>
              <a:rPr lang="en-US">
                <a:ea typeface="Calibri"/>
                <a:cs typeface="Calibri"/>
              </a:rPr>
              <a:t>​</a:t>
            </a:r>
          </a:p>
          <a:p>
            <a:pPr marL="285750" indent="-285750">
              <a:buFont typeface="Arial"/>
              <a:buChar char="•"/>
            </a:pPr>
            <a:endParaRPr lang="en-US">
              <a:ea typeface="Calibri"/>
              <a:cs typeface="Calibri"/>
            </a:endParaRPr>
          </a:p>
          <a:p>
            <a:pPr>
              <a:buFont typeface="Arial"/>
              <a:buChar char="•"/>
            </a:pPr>
            <a:r>
              <a:rPr lang="en-US">
                <a:ea typeface="+mn-lt"/>
                <a:cs typeface="+mn-lt"/>
              </a:rPr>
              <a:t>  UAT test cases were organized into structured Test Plans and Suites in Jira.</a:t>
            </a:r>
            <a:br>
              <a:rPr lang="en-US">
                <a:ea typeface="+mn-lt"/>
                <a:cs typeface="+mn-lt"/>
              </a:rPr>
            </a:br>
            <a:endParaRPr lang="en-US">
              <a:ea typeface="Calibri"/>
              <a:cs typeface="Calibri"/>
            </a:endParaRPr>
          </a:p>
          <a:p>
            <a:pPr>
              <a:buFont typeface="Arial"/>
              <a:buChar char="•"/>
            </a:pPr>
            <a:r>
              <a:rPr lang="en-US">
                <a:ea typeface="+mn-lt"/>
                <a:cs typeface="+mn-lt"/>
              </a:rPr>
              <a:t>  Bugs and issues were logged and tracked through Jira for resolution.</a:t>
            </a:r>
            <a:br>
              <a:rPr lang="en-US">
                <a:ea typeface="+mn-lt"/>
                <a:cs typeface="+mn-lt"/>
              </a:rPr>
            </a:br>
            <a:endParaRPr lang="en-US">
              <a:ea typeface="Calibri"/>
              <a:cs typeface="Calibri"/>
            </a:endParaRPr>
          </a:p>
          <a:p>
            <a:pPr>
              <a:buFont typeface="Arial"/>
              <a:buChar char="•"/>
            </a:pPr>
            <a:r>
              <a:rPr lang="en-US">
                <a:ea typeface="+mn-lt"/>
                <a:cs typeface="+mn-lt"/>
              </a:rPr>
              <a:t>  Real-time test progress and results were monitored within Jira.</a:t>
            </a:r>
            <a:br>
              <a:rPr lang="en-US">
                <a:ea typeface="+mn-lt"/>
                <a:cs typeface="+mn-lt"/>
              </a:rPr>
            </a:br>
            <a:endParaRPr lang="en-US">
              <a:ea typeface="Calibri"/>
              <a:cs typeface="Calibri"/>
            </a:endParaRPr>
          </a:p>
          <a:p>
            <a:pPr>
              <a:buFont typeface="Arial"/>
              <a:buChar char="•"/>
            </a:pPr>
            <a:r>
              <a:rPr lang="en-US">
                <a:ea typeface="+mn-lt"/>
                <a:cs typeface="+mn-lt"/>
              </a:rPr>
              <a:t>  The focus was to validate functionality and user expectations before release.</a:t>
            </a:r>
            <a:endParaRPr lang="en-US">
              <a:ea typeface="Calibri"/>
              <a:cs typeface="Calibri"/>
            </a:endParaRPr>
          </a:p>
          <a:p>
            <a:br>
              <a:rPr lang="en-US">
                <a:ea typeface="Calibri"/>
                <a:cs typeface="Calibri"/>
              </a:rPr>
            </a:br>
            <a:br>
              <a:rPr lang="en-US">
                <a:ea typeface="Calibri"/>
                <a:cs typeface="Calibri"/>
              </a:rPr>
            </a:br>
            <a:br>
              <a:rPr lang="en-US">
                <a:ea typeface="Calibri"/>
                <a:cs typeface="Calibri"/>
              </a:rPr>
            </a:br>
            <a:br>
              <a:rPr lang="en-US">
                <a:ea typeface="Calibri"/>
                <a:cs typeface="Calibri"/>
              </a:rPr>
            </a:br>
            <a:br>
              <a:rPr lang="en-US">
                <a:ea typeface="Calibri"/>
                <a:cs typeface="Calibri"/>
              </a:rPr>
            </a:br>
            <a:br>
              <a:rPr lang="en-US">
                <a:ea typeface="Calibri"/>
                <a:cs typeface="Calibri"/>
              </a:rPr>
            </a:br>
            <a:br>
              <a:rPr lang="en-US">
                <a:ea typeface="Calibri"/>
                <a:cs typeface="Calibri"/>
              </a:rPr>
            </a:br>
            <a:br>
              <a:rPr lang="en-US">
                <a:ea typeface="Calibri"/>
                <a:cs typeface="Calibri"/>
              </a:rPr>
            </a:br>
            <a:br>
              <a:rPr lang="en-US">
                <a:ea typeface="Calibri"/>
                <a:cs typeface="Calibri"/>
              </a:rPr>
            </a:br>
            <a:br>
              <a:rPr lang="en-US">
                <a:ea typeface="Calibri"/>
                <a:cs typeface="Calibri"/>
              </a:rPr>
            </a:br>
            <a:br>
              <a:rPr lang="en-US">
                <a:ea typeface="Calibri"/>
                <a:cs typeface="Calibri"/>
              </a:rPr>
            </a:br>
            <a:br>
              <a:rPr lang="en-US">
                <a:ea typeface="Calibri"/>
                <a:cs typeface="Calibri"/>
              </a:rPr>
            </a:br>
            <a:endParaRPr lang="en-US">
              <a:ea typeface="Calibri"/>
              <a:cs typeface="Calibri"/>
            </a:endParaRPr>
          </a:p>
        </p:txBody>
      </p:sp>
      <p:pic>
        <p:nvPicPr>
          <p:cNvPr id="6" name="Content Placeholder 7" descr="A shadow of a person holding a piece of paper&#10;&#10;Description automatically generated with medium confidence">
            <a:extLst>
              <a:ext uri="{FF2B5EF4-FFF2-40B4-BE49-F238E27FC236}">
                <a16:creationId xmlns:a16="http://schemas.microsoft.com/office/drawing/2014/main" id="{8F56AC88-48C6-B22F-9B50-3FD8D727B69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2854" r="21746"/>
          <a:stretch/>
        </p:blipFill>
        <p:spPr>
          <a:xfrm>
            <a:off x="8103102" y="0"/>
            <a:ext cx="4088898"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1490347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a:ea typeface="Calibri" panose="020F0502020204030204"/>
              <a:cs typeface="Calibri" panose="020F0502020204030204"/>
            </a:endParaRPr>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4" name="Picture 3">
            <a:extLst>
              <a:ext uri="{FF2B5EF4-FFF2-40B4-BE49-F238E27FC236}">
                <a16:creationId xmlns:a16="http://schemas.microsoft.com/office/drawing/2014/main" id="{55D810C5-4A92-6307-DD03-4489DBD6ECB4}"/>
              </a:ext>
            </a:extLst>
          </p:cNvPr>
          <p:cNvPicPr>
            <a:picLocks noChangeAspect="1"/>
          </p:cNvPicPr>
          <p:nvPr/>
        </p:nvPicPr>
        <p:blipFill>
          <a:blip r:embed="rId4"/>
          <a:stretch>
            <a:fillRect/>
          </a:stretch>
        </p:blipFill>
        <p:spPr>
          <a:xfrm>
            <a:off x="5346490" y="1214161"/>
            <a:ext cx="6508231" cy="4754462"/>
          </a:xfrm>
          <a:prstGeom prst="rect">
            <a:avLst/>
          </a:prstGeom>
        </p:spPr>
      </p:pic>
      <p:sp>
        <p:nvSpPr>
          <p:cNvPr id="8" name="Rectangle 7">
            <a:extLst>
              <a:ext uri="{FF2B5EF4-FFF2-40B4-BE49-F238E27FC236}">
                <a16:creationId xmlns:a16="http://schemas.microsoft.com/office/drawing/2014/main" id="{43E1C0C0-8634-C17C-B337-FAABE8C1FA99}"/>
              </a:ext>
            </a:extLst>
          </p:cNvPr>
          <p:cNvSpPr/>
          <p:nvPr/>
        </p:nvSpPr>
        <p:spPr>
          <a:xfrm>
            <a:off x="505919" y="1926547"/>
            <a:ext cx="4231597" cy="358358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ea typeface="+mn-lt"/>
                <a:cs typeface="+mn-lt"/>
              </a:rPr>
              <a:t>Zephyr in Jira to design and manage detailed manual test cases for both front-end and back-end functionalities. Focusing on ensuring traceability, efficiency, and alignment with business requirements. Mapping each test case to corresponding tasks and epics to maintain clarity and comprehensive test coverage. Structured and repeatable testing practices.</a:t>
            </a:r>
          </a:p>
        </p:txBody>
      </p:sp>
      <p:sp>
        <p:nvSpPr>
          <p:cNvPr id="9" name="TextBox 8">
            <a:extLst>
              <a:ext uri="{FF2B5EF4-FFF2-40B4-BE49-F238E27FC236}">
                <a16:creationId xmlns:a16="http://schemas.microsoft.com/office/drawing/2014/main" id="{B0F3DD9B-F0FE-5E5F-6F8B-B969E78F0894}"/>
              </a:ext>
            </a:extLst>
          </p:cNvPr>
          <p:cNvSpPr txBox="1"/>
          <p:nvPr/>
        </p:nvSpPr>
        <p:spPr>
          <a:xfrm>
            <a:off x="7676525" y="719840"/>
            <a:ext cx="2362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Calibri"/>
                <a:cs typeface="Calibri"/>
              </a:rPr>
              <a:t>Test Case Design</a:t>
            </a:r>
          </a:p>
        </p:txBody>
      </p:sp>
    </p:spTree>
    <p:extLst>
      <p:ext uri="{BB962C8B-B14F-4D97-AF65-F5344CB8AC3E}">
        <p14:creationId xmlns:p14="http://schemas.microsoft.com/office/powerpoint/2010/main" val="379033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28</Slides>
  <Notes>0</Notes>
  <HiddenSlides>1</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revision>51</cp:revision>
  <dcterms:created xsi:type="dcterms:W3CDTF">2023-02-09T10:19:33Z</dcterms:created>
  <dcterms:modified xsi:type="dcterms:W3CDTF">2025-05-26T04:11:51Z</dcterms:modified>
</cp:coreProperties>
</file>